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5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89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02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19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1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81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1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6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67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66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8005D-90C4-45B0-B83F-E1AFDB606D15}" type="datetimeFigureOut">
              <a:rPr lang="pl-PL" smtClean="0"/>
              <a:t>2017-07-17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63CEF-DE21-4D99-B2DA-09CE8F5DA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04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909" y="224712"/>
            <a:ext cx="1969043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az 0" descr="flag_2colors.ti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8" y="224712"/>
            <a:ext cx="9112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6" descr="logotypy_leader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184" y="197328"/>
            <a:ext cx="6256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PROW-2014-2020-logo-kolor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24712"/>
            <a:ext cx="9384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32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lgdsrws-my.sharepoint.com/personal/piotrsadlocha_lgdsrws_onmicrosoft_com/Documents/Projekty/WUP/Opisy_dok_ksieg/opis%20delegacji%2059_2017.doc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852936"/>
            <a:ext cx="8640960" cy="612067"/>
          </a:xfrm>
        </p:spPr>
        <p:txBody>
          <a:bodyPr>
            <a:no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Szkolenie dla </a:t>
            </a:r>
            <a:r>
              <a:rPr lang="pl-PL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grantobiorców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273824"/>
            <a:ext cx="8640960" cy="1584176"/>
          </a:xfrm>
        </p:spPr>
        <p:txBody>
          <a:bodyPr/>
          <a:lstStyle/>
          <a:p>
            <a:r>
              <a:rPr lang="pl-PL" b="1" dirty="0"/>
              <a:t>Piotr Sadłocha</a:t>
            </a:r>
          </a:p>
          <a:p>
            <a:endParaRPr lang="pl-PL" dirty="0"/>
          </a:p>
          <a:p>
            <a:r>
              <a:rPr lang="pl-PL" sz="1800" dirty="0"/>
              <a:t>7 lipca 2017 r., Łagów</a:t>
            </a:r>
          </a:p>
        </p:txBody>
      </p:sp>
    </p:spTree>
    <p:extLst>
      <p:ext uri="{BB962C8B-B14F-4D97-AF65-F5344CB8AC3E}">
        <p14:creationId xmlns:p14="http://schemas.microsoft.com/office/powerpoint/2010/main" val="172182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A7212E1-162C-4DDD-9F26-DE1AAE2F9E30}"/>
              </a:ext>
            </a:extLst>
          </p:cNvPr>
          <p:cNvSpPr txBox="1"/>
          <p:nvPr/>
        </p:nvSpPr>
        <p:spPr>
          <a:xfrm>
            <a:off x="467544" y="980728"/>
            <a:ext cx="8044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Przykładowe wizualizacje plansz telewizyjnych:</a:t>
            </a:r>
          </a:p>
        </p:txBody>
      </p:sp>
      <p:pic>
        <p:nvPicPr>
          <p:cNvPr id="4" name="Obraz 3" descr="Księg wizualizacji znaku PROW 2014-2020.pdf - Adobe Acrobat Reader DC">
            <a:extLst>
              <a:ext uri="{FF2B5EF4-FFF2-40B4-BE49-F238E27FC236}">
                <a16:creationId xmlns:a16="http://schemas.microsoft.com/office/drawing/2014/main" id="{211FD17E-619C-4F85-81FE-A8D610E2A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8" t="41620" r="46144" b="22696"/>
          <a:stretch/>
        </p:blipFill>
        <p:spPr>
          <a:xfrm>
            <a:off x="334239" y="1628800"/>
            <a:ext cx="8414225" cy="460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F8C478C-EA1C-4DC1-A092-6E4D0B3FAB58}"/>
              </a:ext>
            </a:extLst>
          </p:cNvPr>
          <p:cNvSpPr txBox="1"/>
          <p:nvPr/>
        </p:nvSpPr>
        <p:spPr>
          <a:xfrm>
            <a:off x="467544" y="980728"/>
            <a:ext cx="80448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kwalifikowalne:</a:t>
            </a:r>
          </a:p>
          <a:p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Dopuszczalne są jedynie zakupy przewidziane w zestawieniu rzeczowo finansowym.</a:t>
            </a:r>
          </a:p>
        </p:txBody>
      </p:sp>
    </p:spTree>
    <p:extLst>
      <p:ext uri="{BB962C8B-B14F-4D97-AF65-F5344CB8AC3E}">
        <p14:creationId xmlns:p14="http://schemas.microsoft.com/office/powerpoint/2010/main" val="2696470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D91679B-F708-46A9-BC92-AF669E38EE89}"/>
              </a:ext>
            </a:extLst>
          </p:cNvPr>
          <p:cNvSpPr txBox="1"/>
          <p:nvPr/>
        </p:nvSpPr>
        <p:spPr>
          <a:xfrm>
            <a:off x="323528" y="184482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WZÓR: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Pozycja/e (…) faktury/rachunku na kwotę (….) dotyczy/ą pozycji (…) zestawienia rzeczowo-finansowego projektu realizowanego w ramach umowy nr (…).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 1: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Pozycja 1 faktury na kwotę 150,00 zł dotyczy pozycji 1.1 zestawienia rzeczowo-finansowego projektu realizowanego w ramach umowy nr 2/2017/G/1.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 2: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Pozycje od 1 do 3 na kwotę 500,00 zł dotyczą pozycji 1.1 zestawienia rzeczowo-finansowego projektu realizowanego w ramach umowy nr 2/2017/G/1.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 3: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Pozycja 1 na kwotę 750,00 zł dotyczy pozycji 1.1 zestawienia rzeczowo-finansowego projektu realizowanego w ramach umowy nr 2/2017/G/1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Pozycja 2 na kwotę 200,00 zł dotyczy pozycji 2.1 zestawienia rzeczowo-finansowego projektu realizowanego w ramach umowy nr 2/2017/G/1.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7C56AD2-04BD-4BD2-AD18-EE4C529D1C07}"/>
              </a:ext>
            </a:extLst>
          </p:cNvPr>
          <p:cNvSpPr txBox="1"/>
          <p:nvPr/>
        </p:nvSpPr>
        <p:spPr>
          <a:xfrm>
            <a:off x="323528" y="113693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SPOSÓB OPISYWNIA DOKUMENTÓW KSIĘGOWYCH</a:t>
            </a:r>
          </a:p>
        </p:txBody>
      </p:sp>
    </p:spTree>
    <p:extLst>
      <p:ext uri="{BB962C8B-B14F-4D97-AF65-F5344CB8AC3E}">
        <p14:creationId xmlns:p14="http://schemas.microsoft.com/office/powerpoint/2010/main" val="296023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2853DA5-9B44-493C-9566-666AE7728469}"/>
              </a:ext>
            </a:extLst>
          </p:cNvPr>
          <p:cNvSpPr txBox="1"/>
          <p:nvPr/>
        </p:nvSpPr>
        <p:spPr>
          <a:xfrm>
            <a:off x="323528" y="113693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MOGŁO BYĆ TAK</a:t>
            </a:r>
          </a:p>
        </p:txBody>
      </p:sp>
      <p:pic>
        <p:nvPicPr>
          <p:cNvPr id="5" name="Obraz 4">
            <a:hlinkClick r:id="rId2"/>
            <a:extLst>
              <a:ext uri="{FF2B5EF4-FFF2-40B4-BE49-F238E27FC236}">
                <a16:creationId xmlns:a16="http://schemas.microsoft.com/office/drawing/2014/main" id="{A594BF3C-8D58-461D-A1B1-35D79C3B3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6624736" cy="442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7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02934AC-DFB8-4532-80B0-709B9D70EF54}"/>
              </a:ext>
            </a:extLst>
          </p:cNvPr>
          <p:cNvSpPr txBox="1"/>
          <p:nvPr/>
        </p:nvSpPr>
        <p:spPr>
          <a:xfrm>
            <a:off x="323528" y="1136933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DOKUMENTOWANIE SPOSOBU REALIZACJI PROJEKTU</a:t>
            </a:r>
          </a:p>
          <a:p>
            <a:pPr algn="ctr"/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zdjęcia obowiązkowo: realizowanych imprez, szkoleń, warsztatów, rozwieszonych plakatów, osób rozwieszających plakaty, osób wykonujących inne prace związane z przygotowywaniem projektu, wydanych gadżetów, zakupionych nagród, z wręczania nagród,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listy obecności na szkoleniach - warsztatach </a:t>
            </a:r>
            <a:r>
              <a:rPr lang="pl-P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(UWAGA: nie należy robić list obecności na festynach)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 osób, którym przyznano wartościowe nagrody </a:t>
            </a:r>
            <a:r>
              <a:rPr lang="pl-P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(UWAGA: nie oczekujemy listy osób, które dostały drobne nagrody jak np. lizaki, dyplomy, słodycze </a:t>
            </a:r>
            <a:r>
              <a:rPr lang="pl-PL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itp</a:t>
            </a:r>
            <a:r>
              <a:rPr lang="pl-P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karty czasu pracy,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porozumienie o wykonywaniu świadczeń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wolontarystycznych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plakaty, ulotki, ogłoszenia w prasie, pliki z nagranymi reklamami radiowymi i TV, wydruki ze stron Internetowych z zastrzeżeniem, że ma być widoczna data publikacji i adres strony,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podczas wydarzenia należy informować o przyznanym dofinansowaniu przez Stowarzyszenie Rozwoju Wsi Świętokrzyskiej,</a:t>
            </a:r>
          </a:p>
          <a:p>
            <a:pPr marL="457200" indent="-457200" algn="just">
              <a:buAutoNum type="alphaLcParenR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widoczne oznakowanie, że wydarzenie zostało dofinansowane przez Stowarzyszenie Rozwoju Wsi Świętokrzyskiej.</a:t>
            </a:r>
          </a:p>
        </p:txBody>
      </p:sp>
    </p:spTree>
    <p:extLst>
      <p:ext uri="{BB962C8B-B14F-4D97-AF65-F5344CB8AC3E}">
        <p14:creationId xmlns:p14="http://schemas.microsoft.com/office/powerpoint/2010/main" val="37320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89D9B77-14E5-4F40-BAB9-64B6F479F2DD}"/>
              </a:ext>
            </a:extLst>
          </p:cNvPr>
          <p:cNvSpPr txBox="1"/>
          <p:nvPr/>
        </p:nvSpPr>
        <p:spPr>
          <a:xfrm>
            <a:off x="323528" y="113693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WARUNKI WYNIKAJĄCE Z UMOWY POWIERZENIA GRANTU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ADB365C-CCCD-4479-AB7F-485249DEBECF}"/>
              </a:ext>
            </a:extLst>
          </p:cNvPr>
          <p:cNvSpPr txBox="1"/>
          <p:nvPr/>
        </p:nvSpPr>
        <p:spPr>
          <a:xfrm>
            <a:off x="323528" y="191683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projektu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całkowita wartość projektu powinna być zgodna z wartością podaną w § 2 ust. 5,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w § 2 ust. 6 ustalono jaki % całkowitej wartości projektu stanowi przyznana dotacja.</a:t>
            </a: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UWAGA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wprowadzania zmian w trakcie realizacji projektu należy pamiętać, że zgodnie z rozporządzeniem Ministra Rolnictwa i Rozwoju Wsi minimalna wartość dotacji wynosi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5000,00 zł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maksymalna wartość projektu (dotacja + wkład własny)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50 000,00 zł.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6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C066B49-E414-479A-A691-A3B14118EAE4}"/>
              </a:ext>
            </a:extLst>
          </p:cNvPr>
          <p:cNvSpPr txBox="1"/>
          <p:nvPr/>
        </p:nvSpPr>
        <p:spPr>
          <a:xfrm>
            <a:off x="323528" y="256083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Czas realizacji projektu grantowego: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Został określony w § 3 umowy, może ona zostać zmieniony na zasadach określonych w § 14. Przy czym należy pamiętać, że zgodnie z regulaminem naboru termin złożenia sprawozdania z realizacji projektu nie może być późniejszy niż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czerwca 2018 r.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0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1B28D7A-B319-452C-8B6A-C4FB3196F0F8}"/>
              </a:ext>
            </a:extLst>
          </p:cNvPr>
          <p:cNvSpPr txBox="1"/>
          <p:nvPr/>
        </p:nvSpPr>
        <p:spPr>
          <a:xfrm>
            <a:off x="179512" y="1052736"/>
            <a:ext cx="87129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dotacji są przekazywane w następujący sposób:</a:t>
            </a:r>
          </a:p>
          <a:p>
            <a:pPr lvl="0"/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zaliczka przekazana zostanie w terminie 14 dni od dnia złożenia zabezpieczenia o którym mowa § 8 Umowy,</a:t>
            </a:r>
          </a:p>
          <a:p>
            <a:pPr marL="457200" lvl="0" indent="-457200" algn="just">
              <a:buAutoNum type="alphaLcParenR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refundacja poniesionych przez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Grantobiorcę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kosztów, pomniejszona o wypłaconą zaliczkę,  dokonana będzie w terminie 14 dni od dnia zatwierdzenia przez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Grantodawcę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 o rozliczenie grantu/sprawozdania końcowego z realizacji powierzonego grantu.</a:t>
            </a:r>
          </a:p>
          <a:p>
            <a:pPr lvl="0"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Grantobiorca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zobowiązany jest posiadać wydzielone konto bankowe, z których dokonywać będzie płatności i na które otrzyma zaliczkę oraz refundację:</a:t>
            </a:r>
          </a:p>
          <a:p>
            <a:pPr marL="342900" lvl="0" indent="-342900" algn="just"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realizująca kilka projektów musi posiadać oddzielne subkonta bankowe,</a:t>
            </a:r>
          </a:p>
          <a:p>
            <a:pPr marL="342900" lvl="0" indent="-342900" algn="just"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projekty z innych dotacji, szczególnie ze środków publicznych musi posiadać wydzielone subkonto do realizowanego projektu,</a:t>
            </a:r>
          </a:p>
          <a:p>
            <a:pPr marL="342900" lvl="0" indent="-342900" algn="just"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organizacja, która nie realizuje innych projektów może wykorzystać konto podstawowe.</a:t>
            </a:r>
          </a:p>
          <a:p>
            <a:pPr marL="342900" lvl="0" indent="-342900" algn="just">
              <a:buFontTx/>
              <a:buChar char="-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9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32F13D-A7B0-4FE1-A58D-5EE7765FE110}"/>
              </a:ext>
            </a:extLst>
          </p:cNvPr>
          <p:cNvSpPr/>
          <p:nvPr/>
        </p:nvSpPr>
        <p:spPr>
          <a:xfrm>
            <a:off x="251520" y="978971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Warunkiem wypłaty płatności jest:</a:t>
            </a:r>
          </a:p>
          <a:p>
            <a:pPr lvl="0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zrealizowanie całego zakresu Projektu objętego wsparciem, zgodnie z jego zakresem rzeczowym określonym w budżecie i w terminach określonych w umowie;</a:t>
            </a:r>
          </a:p>
          <a:p>
            <a:pPr lvl="0" algn="just"/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złożenie wniosku o rozliczenie grantu/sprawozdania końcowego w wersji papierowej i elektronicznej wraz z wykazem i potwierdzonymi za zgodność z oryginałem kopiami dokumentów poświadczającymi realizację Projektu w całości, zgodnie z jego zakresem rzeczowym określonym w budżecie i terminach określonych w umowie, wg wzoru stanowiącego załącznik nr 2 do niniejszej umowy w terminie zakończenia realizacji projektu;</a:t>
            </a:r>
          </a:p>
          <a:p>
            <a:pPr lvl="0" algn="just"/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umożliwienie przeprowadzenia przez </a:t>
            </a:r>
            <a:r>
              <a:rPr lang="pl-PL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Grantodawcę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kontroli lub monitoringu w czasie trwania Projektu w miejscu realizacji Projektu w celu zbadania czy Projekt został zrealizowany zgodnie z wnioskiem i zapisami niniejszej Umowy;</a:t>
            </a:r>
          </a:p>
        </p:txBody>
      </p:sp>
    </p:spTree>
    <p:extLst>
      <p:ext uri="{BB962C8B-B14F-4D97-AF65-F5344CB8AC3E}">
        <p14:creationId xmlns:p14="http://schemas.microsoft.com/office/powerpoint/2010/main" val="407508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FB721F6-4FF9-498B-B0D5-189BC0C0668D}"/>
              </a:ext>
            </a:extLst>
          </p:cNvPr>
          <p:cNvSpPr/>
          <p:nvPr/>
        </p:nvSpPr>
        <p:spPr>
          <a:xfrm>
            <a:off x="179512" y="1340768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Warunkiem wypłaty płatności jest:</a:t>
            </a:r>
          </a:p>
          <a:p>
            <a:pPr lvl="0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zatwierdzenie przez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Grantodawcę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przekazanego przez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Grantobircę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 o rozliczenie grantu/sprawozdania końcowego z Projektu wraz dokumentami potwierdzającymi i uzasadniającymi prawidłową realizację jego całości, zgodnie z jego zakresem rzeczowym określonym w budżecie i w terminach określonym w umowie;</a:t>
            </a:r>
          </a:p>
          <a:p>
            <a:pPr lvl="0"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wszystkie płatności będą dokonywane przez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Grantodawcę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złotych polskich na 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wydzielony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rachunek bankowy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Grantobiorcy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wszystkie płatności będą dokonywane przez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Grantodawcę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warunkiem posiadania środków finansowych przekazanych przez Agencję Restrukturyzacji i Modernizacji Rolnictwa/Bank Gospodarstwa Krajowego z przeznaczeniem na realizację projektu grantowego.</a:t>
            </a:r>
          </a:p>
        </p:txBody>
      </p:sp>
    </p:spTree>
    <p:extLst>
      <p:ext uri="{BB962C8B-B14F-4D97-AF65-F5344CB8AC3E}">
        <p14:creationId xmlns:p14="http://schemas.microsoft.com/office/powerpoint/2010/main" val="338370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23F573F-AF37-4D63-89A8-06D167B32CA3}"/>
              </a:ext>
            </a:extLst>
          </p:cNvPr>
          <p:cNvSpPr txBox="1"/>
          <p:nvPr/>
        </p:nvSpPr>
        <p:spPr>
          <a:xfrm>
            <a:off x="251520" y="1196752"/>
            <a:ext cx="87129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 zobowiązania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Grantobiorcy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oddzielnego systemu rachunkowości albo korzystania z odpowiedniego kodu rachunkowego, o których mowa w art. 66 ust. 1 lit. c pkt i rozporządzenia Parlamentu Europejskiego i Rady (UE) nr 1305/2013 z dnia 17 grudnia 2013 r. w sprawie wsparcia rozwoju obszarów wiejskich przez Europejski Fundusz Rolny na rzecz Rozwoju Obszarów Wiejskich (EFRROW) i uchylającym rozporządzenie Rady (WE) nr 1698/2005 (Dz. Urz. UE L 347 z 20.12.2013, str. 487, z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zm.), dla wszystkich transakcji związanych z realizacją projektu, w ramach prowadzonych ksiąg rachunkowych.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Stosowanie Księgi wizualizacji znaku PROW 2014-2020 dostępnej na: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http://www.minrol.gov.pl/Wsparcie-rolnictwa/Program-Rozwoju-Obszarow-Wiejskich-2014-2020/Dzialania-informacyjne-PROW-2014-2020/Ksiega-wizualizacji-i-logotypy</a:t>
            </a:r>
          </a:p>
        </p:txBody>
      </p:sp>
    </p:spTree>
    <p:extLst>
      <p:ext uri="{BB962C8B-B14F-4D97-AF65-F5344CB8AC3E}">
        <p14:creationId xmlns:p14="http://schemas.microsoft.com/office/powerpoint/2010/main" val="62646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949805-3978-4AEE-AE85-C171F0A44BEE}"/>
              </a:ext>
            </a:extLst>
          </p:cNvPr>
          <p:cNvSpPr txBox="1"/>
          <p:nvPr/>
        </p:nvSpPr>
        <p:spPr>
          <a:xfrm>
            <a:off x="467544" y="980728"/>
            <a:ext cx="8044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Dopuszczalne sposoby umieszczania logotypów:</a:t>
            </a:r>
          </a:p>
        </p:txBody>
      </p:sp>
      <p:pic>
        <p:nvPicPr>
          <p:cNvPr id="6" name="Obraz 5" descr="Księg wizualizacji znaku PROW 2014-2020.pdf - Adobe Acrobat Reader DC">
            <a:extLst>
              <a:ext uri="{FF2B5EF4-FFF2-40B4-BE49-F238E27FC236}">
                <a16:creationId xmlns:a16="http://schemas.microsoft.com/office/drawing/2014/main" id="{8DEF2B55-26A0-48C9-AA73-2BCB59FACF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41261" r="36612" b="15046"/>
          <a:stretch/>
        </p:blipFill>
        <p:spPr>
          <a:xfrm>
            <a:off x="1619672" y="2060848"/>
            <a:ext cx="62935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E53904D-50D8-49EC-BB59-EF43546C8681}"/>
              </a:ext>
            </a:extLst>
          </p:cNvPr>
          <p:cNvSpPr txBox="1"/>
          <p:nvPr/>
        </p:nvSpPr>
        <p:spPr>
          <a:xfrm>
            <a:off x="467544" y="980728"/>
            <a:ext cx="8044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Dopuszczalne sposoby umieszczania logotypów:</a:t>
            </a:r>
          </a:p>
        </p:txBody>
      </p:sp>
      <p:pic>
        <p:nvPicPr>
          <p:cNvPr id="4" name="Obraz 3" descr="Księg wizualizacji znaku PROW 2014-2020.pdf - Adobe Acrobat Reader DC">
            <a:extLst>
              <a:ext uri="{FF2B5EF4-FFF2-40B4-BE49-F238E27FC236}">
                <a16:creationId xmlns:a16="http://schemas.microsoft.com/office/drawing/2014/main" id="{BC8BA873-689E-43F7-8F7D-93B11FD645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2" t="44174" r="34250" b="17958"/>
          <a:stretch/>
        </p:blipFill>
        <p:spPr>
          <a:xfrm>
            <a:off x="2077723" y="2132856"/>
            <a:ext cx="4824536" cy="3059462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93EDA27A-A6E4-481C-8C57-DFAE3D4F5C66}"/>
              </a:ext>
            </a:extLst>
          </p:cNvPr>
          <p:cNvSpPr txBox="1"/>
          <p:nvPr/>
        </p:nvSpPr>
        <p:spPr>
          <a:xfrm>
            <a:off x="231518" y="5301208"/>
            <a:ext cx="8660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 NALEŻY PAMIĘTAĆ O ZAMIESZCZANIU WRAZ Z LOGOTYPAMI HASŁA: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Europejki Fundusz Rolny na rzecz Rozwoju Obszarów Wiejskich:</a:t>
            </a:r>
          </a:p>
          <a:p>
            <a:pPr algn="ctr"/>
            <a:r>
              <a:rPr lang="pl-PL" sz="2000" dirty="0"/>
              <a:t>Europa inwestująca w obszary wiejskie.</a:t>
            </a:r>
          </a:p>
        </p:txBody>
      </p:sp>
    </p:spTree>
    <p:extLst>
      <p:ext uri="{BB962C8B-B14F-4D97-AF65-F5344CB8AC3E}">
        <p14:creationId xmlns:p14="http://schemas.microsoft.com/office/powerpoint/2010/main" val="581490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471</Words>
  <Application>Microsoft Office PowerPoint</Application>
  <PresentationFormat>Pokaz na ekranie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Motyw pakietu Office</vt:lpstr>
      <vt:lpstr>Szkolenie dla grantobiorców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dla członków organu decyzyjnego, zarządu, pracowników biur  lokalnych grup działania z zasad przeprowadzania</dc:title>
  <dc:creator>piotr</dc:creator>
  <cp:lastModifiedBy>Ewa Skuza</cp:lastModifiedBy>
  <cp:revision>58</cp:revision>
  <dcterms:created xsi:type="dcterms:W3CDTF">2016-09-21T09:17:16Z</dcterms:created>
  <dcterms:modified xsi:type="dcterms:W3CDTF">2017-07-17T11:14:00Z</dcterms:modified>
</cp:coreProperties>
</file>