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73" r:id="rId7"/>
    <p:sldId id="279" r:id="rId8"/>
    <p:sldId id="274" r:id="rId9"/>
    <p:sldId id="277" r:id="rId10"/>
    <p:sldId id="259" r:id="rId11"/>
    <p:sldId id="278" r:id="rId12"/>
    <p:sldId id="260" r:id="rId13"/>
    <p:sldId id="289" r:id="rId14"/>
    <p:sldId id="288" r:id="rId15"/>
    <p:sldId id="262" r:id="rId16"/>
    <p:sldId id="264" r:id="rId17"/>
    <p:sldId id="287" r:id="rId18"/>
  </p:sldIdLst>
  <p:sldSz cx="12192000" cy="6858000"/>
  <p:notesSz cx="6797675" cy="987425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3A6CCF-68D6-4DA2-AAF4-B38E26D94297}" v="351" dt="2019-08-06T09:14:55.4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21" autoAdjust="0"/>
  </p:normalViewPr>
  <p:slideViewPr>
    <p:cSldViewPr snapToGrid="0">
      <p:cViewPr varScale="1">
        <p:scale>
          <a:sx n="77" d="100"/>
          <a:sy n="77" d="100"/>
        </p:scale>
        <p:origin x="16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iotr Sadłocha" userId="245850c2-2b41-4453-910f-e29b52cfb2cd" providerId="ADAL" clId="{1C3A6CCF-68D6-4DA2-AAF4-B38E26D94297}"/>
    <pc:docChg chg="custSel modSld">
      <pc:chgData name="Piotr Sadłocha" userId="245850c2-2b41-4453-910f-e29b52cfb2cd" providerId="ADAL" clId="{1C3A6CCF-68D6-4DA2-AAF4-B38E26D94297}" dt="2019-08-07T06:57:39.571" v="565" actId="20577"/>
      <pc:docMkLst>
        <pc:docMk/>
      </pc:docMkLst>
      <pc:sldChg chg="modSp">
        <pc:chgData name="Piotr Sadłocha" userId="245850c2-2b41-4453-910f-e29b52cfb2cd" providerId="ADAL" clId="{1C3A6CCF-68D6-4DA2-AAF4-B38E26D94297}" dt="2019-08-07T06:52:26.680" v="480" actId="1036"/>
        <pc:sldMkLst>
          <pc:docMk/>
          <pc:sldMk cId="4176133515" sldId="256"/>
        </pc:sldMkLst>
        <pc:spChg chg="mod">
          <ac:chgData name="Piotr Sadłocha" userId="245850c2-2b41-4453-910f-e29b52cfb2cd" providerId="ADAL" clId="{1C3A6CCF-68D6-4DA2-AAF4-B38E26D94297}" dt="2019-08-06T08:44:46.727" v="420" actId="1036"/>
          <ac:spMkLst>
            <pc:docMk/>
            <pc:sldMk cId="4176133515" sldId="256"/>
            <ac:spMk id="2" creationId="{4A634358-E71C-4477-A94D-BD648ABB92AC}"/>
          </ac:spMkLst>
        </pc:spChg>
        <pc:spChg chg="mod">
          <ac:chgData name="Piotr Sadłocha" userId="245850c2-2b41-4453-910f-e29b52cfb2cd" providerId="ADAL" clId="{1C3A6CCF-68D6-4DA2-AAF4-B38E26D94297}" dt="2019-08-06T06:27:20.233" v="47" actId="20577"/>
          <ac:spMkLst>
            <pc:docMk/>
            <pc:sldMk cId="4176133515" sldId="256"/>
            <ac:spMk id="3" creationId="{2C56A9EE-487B-4DE4-9697-FC38616CBE64}"/>
          </ac:spMkLst>
        </pc:spChg>
        <pc:spChg chg="mod">
          <ac:chgData name="Piotr Sadłocha" userId="245850c2-2b41-4453-910f-e29b52cfb2cd" providerId="ADAL" clId="{1C3A6CCF-68D6-4DA2-AAF4-B38E26D94297}" dt="2019-08-07T06:52:26.680" v="480" actId="1036"/>
          <ac:spMkLst>
            <pc:docMk/>
            <pc:sldMk cId="4176133515" sldId="256"/>
            <ac:spMk id="5" creationId="{EBA1413F-3443-42E3-855C-900FFFBFD187}"/>
          </ac:spMkLst>
        </pc:spChg>
        <pc:picChg chg="mod">
          <ac:chgData name="Piotr Sadłocha" userId="245850c2-2b41-4453-910f-e29b52cfb2cd" providerId="ADAL" clId="{1C3A6CCF-68D6-4DA2-AAF4-B38E26D94297}" dt="2019-08-06T08:40:00.886" v="397" actId="1037"/>
          <ac:picMkLst>
            <pc:docMk/>
            <pc:sldMk cId="4176133515" sldId="256"/>
            <ac:picMk id="1025" creationId="{75EDC6AB-386D-4721-B44E-C1C7F29D6F9F}"/>
          </ac:picMkLst>
        </pc:picChg>
        <pc:picChg chg="mod">
          <ac:chgData name="Piotr Sadłocha" userId="245850c2-2b41-4453-910f-e29b52cfb2cd" providerId="ADAL" clId="{1C3A6CCF-68D6-4DA2-AAF4-B38E26D94297}" dt="2019-08-06T08:39:07.053" v="237" actId="1037"/>
          <ac:picMkLst>
            <pc:docMk/>
            <pc:sldMk cId="4176133515" sldId="256"/>
            <ac:picMk id="1026" creationId="{266FC2F6-DB26-48EF-894A-745DF0595C80}"/>
          </ac:picMkLst>
        </pc:picChg>
        <pc:picChg chg="mod">
          <ac:chgData name="Piotr Sadłocha" userId="245850c2-2b41-4453-910f-e29b52cfb2cd" providerId="ADAL" clId="{1C3A6CCF-68D6-4DA2-AAF4-B38E26D94297}" dt="2019-08-06T08:39:34.823" v="245" actId="1037"/>
          <ac:picMkLst>
            <pc:docMk/>
            <pc:sldMk cId="4176133515" sldId="256"/>
            <ac:picMk id="1027" creationId="{0F2DF846-C431-4536-87AF-FCE40687EEC8}"/>
          </ac:picMkLst>
        </pc:picChg>
      </pc:sldChg>
      <pc:sldChg chg="addSp delSp modSp">
        <pc:chgData name="Piotr Sadłocha" userId="245850c2-2b41-4453-910f-e29b52cfb2cd" providerId="ADAL" clId="{1C3A6CCF-68D6-4DA2-AAF4-B38E26D94297}" dt="2019-08-07T06:57:39.571" v="565" actId="20577"/>
        <pc:sldMkLst>
          <pc:docMk/>
          <pc:sldMk cId="2174255712" sldId="257"/>
        </pc:sldMkLst>
        <pc:spChg chg="mod">
          <ac:chgData name="Piotr Sadłocha" userId="245850c2-2b41-4453-910f-e29b52cfb2cd" providerId="ADAL" clId="{1C3A6CCF-68D6-4DA2-AAF4-B38E26D94297}" dt="2019-08-07T06:57:39.571" v="565" actId="20577"/>
          <ac:spMkLst>
            <pc:docMk/>
            <pc:sldMk cId="2174255712" sldId="257"/>
            <ac:spMk id="5" creationId="{81F345B7-EE52-46DA-AA3D-AE4C6FB0946C}"/>
          </ac:spMkLst>
        </pc:spChg>
        <pc:picChg chg="del">
          <ac:chgData name="Piotr Sadłocha" userId="245850c2-2b41-4453-910f-e29b52cfb2cd" providerId="ADAL" clId="{1C3A6CCF-68D6-4DA2-AAF4-B38E26D94297}" dt="2019-08-06T09:14:53.900" v="473" actId="478"/>
          <ac:picMkLst>
            <pc:docMk/>
            <pc:sldMk cId="2174255712" sldId="257"/>
            <ac:picMk id="2" creationId="{867B3BE2-152B-47A4-BC11-936B4F5C41BF}"/>
          </ac:picMkLst>
        </pc:picChg>
        <pc:picChg chg="del">
          <ac:chgData name="Piotr Sadłocha" userId="245850c2-2b41-4453-910f-e29b52cfb2cd" providerId="ADAL" clId="{1C3A6CCF-68D6-4DA2-AAF4-B38E26D94297}" dt="2019-08-06T09:14:53.900" v="473" actId="478"/>
          <ac:picMkLst>
            <pc:docMk/>
            <pc:sldMk cId="2174255712" sldId="257"/>
            <ac:picMk id="3" creationId="{7269FDCF-A99B-4592-84BD-BFD053867D16}"/>
          </ac:picMkLst>
        </pc:picChg>
        <pc:picChg chg="del">
          <ac:chgData name="Piotr Sadłocha" userId="245850c2-2b41-4453-910f-e29b52cfb2cd" providerId="ADAL" clId="{1C3A6CCF-68D6-4DA2-AAF4-B38E26D94297}" dt="2019-08-06T09:14:53.900" v="473" actId="478"/>
          <ac:picMkLst>
            <pc:docMk/>
            <pc:sldMk cId="2174255712" sldId="257"/>
            <ac:picMk id="4" creationId="{977BFB94-66F0-494B-8E74-5D2DEE6721A9}"/>
          </ac:picMkLst>
        </pc:picChg>
        <pc:picChg chg="add">
          <ac:chgData name="Piotr Sadłocha" userId="245850c2-2b41-4453-910f-e29b52cfb2cd" providerId="ADAL" clId="{1C3A6CCF-68D6-4DA2-AAF4-B38E26D94297}" dt="2019-08-06T09:14:55.411" v="474"/>
          <ac:picMkLst>
            <pc:docMk/>
            <pc:sldMk cId="2174255712" sldId="257"/>
            <ac:picMk id="6" creationId="{D4004796-0750-429B-8FD0-9C94CE1E0EA0}"/>
          </ac:picMkLst>
        </pc:picChg>
        <pc:picChg chg="add">
          <ac:chgData name="Piotr Sadłocha" userId="245850c2-2b41-4453-910f-e29b52cfb2cd" providerId="ADAL" clId="{1C3A6CCF-68D6-4DA2-AAF4-B38E26D94297}" dt="2019-08-06T09:14:55.411" v="474"/>
          <ac:picMkLst>
            <pc:docMk/>
            <pc:sldMk cId="2174255712" sldId="257"/>
            <ac:picMk id="7" creationId="{08E1BCC2-1E4C-4941-9420-B3E69E0436F1}"/>
          </ac:picMkLst>
        </pc:picChg>
        <pc:picChg chg="add">
          <ac:chgData name="Piotr Sadłocha" userId="245850c2-2b41-4453-910f-e29b52cfb2cd" providerId="ADAL" clId="{1C3A6CCF-68D6-4DA2-AAF4-B38E26D94297}" dt="2019-08-06T09:14:55.411" v="474"/>
          <ac:picMkLst>
            <pc:docMk/>
            <pc:sldMk cId="2174255712" sldId="257"/>
            <ac:picMk id="8" creationId="{C54DA277-A240-4A7D-B468-62929541EC29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Vminroldata\wrt$\Sprawozdania%20PROW%202014-2020\LEADER%2019.2_wojew&#243;dztwa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6178662840620104E-2"/>
          <c:y val="6.3324285367326635E-2"/>
          <c:w val="0.94605836853852576"/>
          <c:h val="0.86904276423010818"/>
        </c:manualLayout>
      </c:layout>
      <c:lineChart>
        <c:grouping val="standard"/>
        <c:varyColors val="0"/>
        <c:ser>
          <c:idx val="0"/>
          <c:order val="0"/>
          <c:tx>
            <c:strRef>
              <c:f>'kraj porównanie z 07-13 (2)'!$B$3</c:f>
              <c:strCache>
                <c:ptCount val="1"/>
                <c:pt idx="0">
                  <c:v>złożone wnioski o przyznaniu pomocy 14-20</c:v>
                </c:pt>
              </c:strCache>
            </c:strRef>
          </c:tx>
          <c:spPr>
            <a:ln w="76200">
              <a:solidFill>
                <a:srgbClr val="00B0F0"/>
              </a:solidFill>
            </a:ln>
          </c:spPr>
          <c:marker>
            <c:symbol val="none"/>
          </c:marker>
          <c:cat>
            <c:strRef>
              <c:f>'kraj porównanie z 07-13 (2)'!$A$31:$A$60</c:f>
              <c:strCache>
                <c:ptCount val="30"/>
                <c:pt idx="0">
                  <c:v>wrz-08 wrz-16</c:v>
                </c:pt>
                <c:pt idx="1">
                  <c:v>gru-08 gru-16</c:v>
                </c:pt>
                <c:pt idx="2">
                  <c:v>mar-09 mar-17</c:v>
                </c:pt>
                <c:pt idx="3">
                  <c:v>cze-09 cze-17</c:v>
                </c:pt>
                <c:pt idx="4">
                  <c:v>wrz-09 wrz-17</c:v>
                </c:pt>
                <c:pt idx="5">
                  <c:v>gru-09 gru-17</c:v>
                </c:pt>
                <c:pt idx="6">
                  <c:v>mar-10 mar-18</c:v>
                </c:pt>
                <c:pt idx="7">
                  <c:v>cze-10 cze-18</c:v>
                </c:pt>
                <c:pt idx="8">
                  <c:v>wrz-10 wrz 18</c:v>
                </c:pt>
                <c:pt idx="9">
                  <c:v>gru-10 gru 18</c:v>
                </c:pt>
                <c:pt idx="10">
                  <c:v>mar-11 mar 19</c:v>
                </c:pt>
                <c:pt idx="11">
                  <c:v>cze-11 cze 19</c:v>
                </c:pt>
                <c:pt idx="12">
                  <c:v>wrz-11</c:v>
                </c:pt>
                <c:pt idx="13">
                  <c:v>gru-11</c:v>
                </c:pt>
                <c:pt idx="14">
                  <c:v>mar-12</c:v>
                </c:pt>
                <c:pt idx="15">
                  <c:v>cze-12</c:v>
                </c:pt>
                <c:pt idx="16">
                  <c:v>wrz-12</c:v>
                </c:pt>
                <c:pt idx="17">
                  <c:v>gru-12</c:v>
                </c:pt>
                <c:pt idx="18">
                  <c:v>mar-13</c:v>
                </c:pt>
                <c:pt idx="19">
                  <c:v>cze-13</c:v>
                </c:pt>
                <c:pt idx="20">
                  <c:v>wrz-13</c:v>
                </c:pt>
                <c:pt idx="21">
                  <c:v>gru-13</c:v>
                </c:pt>
                <c:pt idx="22">
                  <c:v>mar-14</c:v>
                </c:pt>
                <c:pt idx="23">
                  <c:v>cze-14</c:v>
                </c:pt>
                <c:pt idx="24">
                  <c:v>wrz-14</c:v>
                </c:pt>
                <c:pt idx="25">
                  <c:v>gru-14</c:v>
                </c:pt>
                <c:pt idx="26">
                  <c:v>mar-15</c:v>
                </c:pt>
                <c:pt idx="27">
                  <c:v>cze-15</c:v>
                </c:pt>
                <c:pt idx="28">
                  <c:v>wrz-15</c:v>
                </c:pt>
                <c:pt idx="29">
                  <c:v>gru-15</c:v>
                </c:pt>
              </c:strCache>
            </c:strRef>
          </c:cat>
          <c:val>
            <c:numRef>
              <c:f>'kraj porównanie z 07-13 (2)'!$C$5:$C$16</c:f>
              <c:numCache>
                <c:formatCode>0.0%</c:formatCode>
                <c:ptCount val="12"/>
                <c:pt idx="0">
                  <c:v>0</c:v>
                </c:pt>
                <c:pt idx="1">
                  <c:v>0.15415552015045697</c:v>
                </c:pt>
                <c:pt idx="2">
                  <c:v>0.39049069085725813</c:v>
                </c:pt>
                <c:pt idx="3">
                  <c:v>0.5708923450334511</c:v>
                </c:pt>
                <c:pt idx="4">
                  <c:v>0.70575935441552284</c:v>
                </c:pt>
                <c:pt idx="5">
                  <c:v>0.80538913055094141</c:v>
                </c:pt>
                <c:pt idx="6">
                  <c:v>0.88423958073920528</c:v>
                </c:pt>
                <c:pt idx="7">
                  <c:v>1.0049368175192885</c:v>
                </c:pt>
                <c:pt idx="8">
                  <c:v>1.0867085478082936</c:v>
                </c:pt>
                <c:pt idx="9">
                  <c:v>1.132626596162752</c:v>
                </c:pt>
                <c:pt idx="10">
                  <c:v>1.1577847292743015</c:v>
                </c:pt>
                <c:pt idx="11">
                  <c:v>1.2221908373355783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2C7-4F72-9298-34DBC0F19ED1}"/>
            </c:ext>
          </c:extLst>
        </c:ser>
        <c:ser>
          <c:idx val="1"/>
          <c:order val="1"/>
          <c:tx>
            <c:strRef>
              <c:f>'kraj porównanie z 07-13 (2)'!$D$3</c:f>
              <c:strCache>
                <c:ptCount val="1"/>
                <c:pt idx="0">
                  <c:v>zawarte umowy 14-20</c:v>
                </c:pt>
              </c:strCache>
            </c:strRef>
          </c:tx>
          <c:spPr>
            <a:ln w="76200">
              <a:solidFill>
                <a:srgbClr val="7030A0"/>
              </a:solidFill>
            </a:ln>
          </c:spPr>
          <c:marker>
            <c:symbol val="none"/>
          </c:marker>
          <c:dLbls>
            <c:dLbl>
              <c:idx val="10"/>
              <c:layout>
                <c:manualLayout>
                  <c:x val="4.4595754953788369E-2"/>
                  <c:y val="-7.0907268739478632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62,1%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2C7-4F72-9298-34DBC0F19ED1}"/>
                </c:ext>
              </c:extLst>
            </c:dLbl>
            <c:spPr>
              <a:solidFill>
                <a:srgbClr val="7030A0"/>
              </a:solidFill>
            </c:spPr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</a:defRPr>
                </a:pPr>
                <a:endParaRPr lang="pl-PL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'kraj porównanie z 07-13 (2)'!$A$31:$A$60</c:f>
              <c:strCache>
                <c:ptCount val="30"/>
                <c:pt idx="0">
                  <c:v>wrz-08 wrz-16</c:v>
                </c:pt>
                <c:pt idx="1">
                  <c:v>gru-08 gru-16</c:v>
                </c:pt>
                <c:pt idx="2">
                  <c:v>mar-09 mar-17</c:v>
                </c:pt>
                <c:pt idx="3">
                  <c:v>cze-09 cze-17</c:v>
                </c:pt>
                <c:pt idx="4">
                  <c:v>wrz-09 wrz-17</c:v>
                </c:pt>
                <c:pt idx="5">
                  <c:v>gru-09 gru-17</c:v>
                </c:pt>
                <c:pt idx="6">
                  <c:v>mar-10 mar-18</c:v>
                </c:pt>
                <c:pt idx="7">
                  <c:v>cze-10 cze-18</c:v>
                </c:pt>
                <c:pt idx="8">
                  <c:v>wrz-10 wrz 18</c:v>
                </c:pt>
                <c:pt idx="9">
                  <c:v>gru-10 gru 18</c:v>
                </c:pt>
                <c:pt idx="10">
                  <c:v>mar-11 mar 19</c:v>
                </c:pt>
                <c:pt idx="11">
                  <c:v>cze-11 cze 19</c:v>
                </c:pt>
                <c:pt idx="12">
                  <c:v>wrz-11</c:v>
                </c:pt>
                <c:pt idx="13">
                  <c:v>gru-11</c:v>
                </c:pt>
                <c:pt idx="14">
                  <c:v>mar-12</c:v>
                </c:pt>
                <c:pt idx="15">
                  <c:v>cze-12</c:v>
                </c:pt>
                <c:pt idx="16">
                  <c:v>wrz-12</c:v>
                </c:pt>
                <c:pt idx="17">
                  <c:v>gru-12</c:v>
                </c:pt>
                <c:pt idx="18">
                  <c:v>mar-13</c:v>
                </c:pt>
                <c:pt idx="19">
                  <c:v>cze-13</c:v>
                </c:pt>
                <c:pt idx="20">
                  <c:v>wrz-13</c:v>
                </c:pt>
                <c:pt idx="21">
                  <c:v>gru-13</c:v>
                </c:pt>
                <c:pt idx="22">
                  <c:v>mar-14</c:v>
                </c:pt>
                <c:pt idx="23">
                  <c:v>cze-14</c:v>
                </c:pt>
                <c:pt idx="24">
                  <c:v>wrz-14</c:v>
                </c:pt>
                <c:pt idx="25">
                  <c:v>gru-14</c:v>
                </c:pt>
                <c:pt idx="26">
                  <c:v>mar-15</c:v>
                </c:pt>
                <c:pt idx="27">
                  <c:v>cze-15</c:v>
                </c:pt>
                <c:pt idx="28">
                  <c:v>wrz-15</c:v>
                </c:pt>
                <c:pt idx="29">
                  <c:v>gru-15</c:v>
                </c:pt>
              </c:strCache>
            </c:strRef>
          </c:cat>
          <c:val>
            <c:numRef>
              <c:f>'kraj porównanie z 07-13 (2)'!$E$5:$E$16</c:f>
              <c:numCache>
                <c:formatCode>0.0%</c:formatCode>
                <c:ptCount val="12"/>
                <c:pt idx="0">
                  <c:v>0</c:v>
                </c:pt>
                <c:pt idx="1">
                  <c:v>1.2212085585656612E-4</c:v>
                </c:pt>
                <c:pt idx="2">
                  <c:v>1.5578485882787646E-2</c:v>
                </c:pt>
                <c:pt idx="3">
                  <c:v>9.0862059210880516E-2</c:v>
                </c:pt>
                <c:pt idx="4">
                  <c:v>0.17687599954689581</c:v>
                </c:pt>
                <c:pt idx="5">
                  <c:v>0.27311743278671569</c:v>
                </c:pt>
                <c:pt idx="6">
                  <c:v>0.3516166606592348</c:v>
                </c:pt>
                <c:pt idx="7">
                  <c:v>0.42302465760958274</c:v>
                </c:pt>
                <c:pt idx="8">
                  <c:v>0.4821944960373018</c:v>
                </c:pt>
                <c:pt idx="9">
                  <c:v>0.56167761720549725</c:v>
                </c:pt>
                <c:pt idx="10">
                  <c:v>0.59589586675497841</c:v>
                </c:pt>
                <c:pt idx="11">
                  <c:v>0.62081319869962137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2C7-4F72-9298-34DBC0F19ED1}"/>
            </c:ext>
          </c:extLst>
        </c:ser>
        <c:ser>
          <c:idx val="2"/>
          <c:order val="2"/>
          <c:tx>
            <c:strRef>
              <c:f>'kraj porównanie z 07-13 (2)'!$F$3</c:f>
              <c:strCache>
                <c:ptCount val="1"/>
                <c:pt idx="0">
                  <c:v>złożone wnioski o płatność 14-20</c:v>
                </c:pt>
              </c:strCache>
            </c:strRef>
          </c:tx>
          <c:spPr>
            <a:ln w="76200">
              <a:solidFill>
                <a:srgbClr val="00B050"/>
              </a:solidFill>
            </a:ln>
          </c:spPr>
          <c:marker>
            <c:symbol val="none"/>
          </c:marker>
          <c:dLbls>
            <c:dLbl>
              <c:idx val="10"/>
              <c:layout>
                <c:manualLayout>
                  <c:x val="4.3202137611482477E-2"/>
                  <c:y val="-7.7997995613426976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42,3%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2C7-4F72-9298-34DBC0F19ED1}"/>
                </c:ext>
              </c:extLst>
            </c:dLbl>
            <c:spPr>
              <a:solidFill>
                <a:srgbClr val="00B050"/>
              </a:solidFill>
            </c:spPr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</a:defRPr>
                </a:pPr>
                <a:endParaRPr lang="pl-PL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'kraj porównanie z 07-13 (2)'!$A$31:$A$60</c:f>
              <c:strCache>
                <c:ptCount val="30"/>
                <c:pt idx="0">
                  <c:v>wrz-08 wrz-16</c:v>
                </c:pt>
                <c:pt idx="1">
                  <c:v>gru-08 gru-16</c:v>
                </c:pt>
                <c:pt idx="2">
                  <c:v>mar-09 mar-17</c:v>
                </c:pt>
                <c:pt idx="3">
                  <c:v>cze-09 cze-17</c:v>
                </c:pt>
                <c:pt idx="4">
                  <c:v>wrz-09 wrz-17</c:v>
                </c:pt>
                <c:pt idx="5">
                  <c:v>gru-09 gru-17</c:v>
                </c:pt>
                <c:pt idx="6">
                  <c:v>mar-10 mar-18</c:v>
                </c:pt>
                <c:pt idx="7">
                  <c:v>cze-10 cze-18</c:v>
                </c:pt>
                <c:pt idx="8">
                  <c:v>wrz-10 wrz 18</c:v>
                </c:pt>
                <c:pt idx="9">
                  <c:v>gru-10 gru 18</c:v>
                </c:pt>
                <c:pt idx="10">
                  <c:v>mar-11 mar 19</c:v>
                </c:pt>
                <c:pt idx="11">
                  <c:v>cze-11 cze 19</c:v>
                </c:pt>
                <c:pt idx="12">
                  <c:v>wrz-11</c:v>
                </c:pt>
                <c:pt idx="13">
                  <c:v>gru-11</c:v>
                </c:pt>
                <c:pt idx="14">
                  <c:v>mar-12</c:v>
                </c:pt>
                <c:pt idx="15">
                  <c:v>cze-12</c:v>
                </c:pt>
                <c:pt idx="16">
                  <c:v>wrz-12</c:v>
                </c:pt>
                <c:pt idx="17">
                  <c:v>gru-12</c:v>
                </c:pt>
                <c:pt idx="18">
                  <c:v>mar-13</c:v>
                </c:pt>
                <c:pt idx="19">
                  <c:v>cze-13</c:v>
                </c:pt>
                <c:pt idx="20">
                  <c:v>wrz-13</c:v>
                </c:pt>
                <c:pt idx="21">
                  <c:v>gru-13</c:v>
                </c:pt>
                <c:pt idx="22">
                  <c:v>mar-14</c:v>
                </c:pt>
                <c:pt idx="23">
                  <c:v>cze-14</c:v>
                </c:pt>
                <c:pt idx="24">
                  <c:v>wrz-14</c:v>
                </c:pt>
                <c:pt idx="25">
                  <c:v>gru-14</c:v>
                </c:pt>
                <c:pt idx="26">
                  <c:v>mar-15</c:v>
                </c:pt>
                <c:pt idx="27">
                  <c:v>cze-15</c:v>
                </c:pt>
                <c:pt idx="28">
                  <c:v>wrz-15</c:v>
                </c:pt>
                <c:pt idx="29">
                  <c:v>gru-15</c:v>
                </c:pt>
              </c:strCache>
            </c:strRef>
          </c:cat>
          <c:val>
            <c:numRef>
              <c:f>'kraj porównanie z 07-13 (2)'!$G$5:$G$16</c:f>
              <c:numCache>
                <c:formatCode>0.0%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4.8123972677311338E-4</c:v>
                </c:pt>
                <c:pt idx="3">
                  <c:v>1.06263418844341E-2</c:v>
                </c:pt>
                <c:pt idx="4">
                  <c:v>3.359118601585255E-2</c:v>
                </c:pt>
                <c:pt idx="5">
                  <c:v>7.5073866192202618E-2</c:v>
                </c:pt>
                <c:pt idx="6">
                  <c:v>0.11061807556354537</c:v>
                </c:pt>
                <c:pt idx="7">
                  <c:v>0.1577346718602283</c:v>
                </c:pt>
                <c:pt idx="8">
                  <c:v>0.23075313491107935</c:v>
                </c:pt>
                <c:pt idx="9">
                  <c:v>0.32290878355000147</c:v>
                </c:pt>
                <c:pt idx="10">
                  <c:v>0.37257398103707162</c:v>
                </c:pt>
                <c:pt idx="11">
                  <c:v>0.42327663774483087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2C7-4F72-9298-34DBC0F19ED1}"/>
            </c:ext>
          </c:extLst>
        </c:ser>
        <c:ser>
          <c:idx val="3"/>
          <c:order val="3"/>
          <c:tx>
            <c:strRef>
              <c:f>'kraj porównanie z 07-13 (2)'!$J$3</c:f>
              <c:strCache>
                <c:ptCount val="1"/>
                <c:pt idx="0">
                  <c:v>Zrealizowane płatności 14-20</c:v>
                </c:pt>
              </c:strCache>
            </c:strRef>
          </c:tx>
          <c:spPr>
            <a:ln w="76200"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10"/>
              <c:layout>
                <c:manualLayout>
                  <c:x val="4.5989372296094254E-2"/>
                  <c:y val="-1.8908604997194416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36,1%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2C7-4F72-9298-34DBC0F19ED1}"/>
                </c:ext>
              </c:extLst>
            </c:dLbl>
            <c:spPr>
              <a:solidFill>
                <a:srgbClr val="FF0000"/>
              </a:solidFill>
            </c:spPr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</a:defRPr>
                </a:pPr>
                <a:endParaRPr lang="pl-PL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'kraj porównanie z 07-13 (2)'!$A$31:$A$60</c:f>
              <c:strCache>
                <c:ptCount val="30"/>
                <c:pt idx="0">
                  <c:v>wrz-08 wrz-16</c:v>
                </c:pt>
                <c:pt idx="1">
                  <c:v>gru-08 gru-16</c:v>
                </c:pt>
                <c:pt idx="2">
                  <c:v>mar-09 mar-17</c:v>
                </c:pt>
                <c:pt idx="3">
                  <c:v>cze-09 cze-17</c:v>
                </c:pt>
                <c:pt idx="4">
                  <c:v>wrz-09 wrz-17</c:v>
                </c:pt>
                <c:pt idx="5">
                  <c:v>gru-09 gru-17</c:v>
                </c:pt>
                <c:pt idx="6">
                  <c:v>mar-10 mar-18</c:v>
                </c:pt>
                <c:pt idx="7">
                  <c:v>cze-10 cze-18</c:v>
                </c:pt>
                <c:pt idx="8">
                  <c:v>wrz-10 wrz 18</c:v>
                </c:pt>
                <c:pt idx="9">
                  <c:v>gru-10 gru 18</c:v>
                </c:pt>
                <c:pt idx="10">
                  <c:v>mar-11 mar 19</c:v>
                </c:pt>
                <c:pt idx="11">
                  <c:v>cze-11 cze 19</c:v>
                </c:pt>
                <c:pt idx="12">
                  <c:v>wrz-11</c:v>
                </c:pt>
                <c:pt idx="13">
                  <c:v>gru-11</c:v>
                </c:pt>
                <c:pt idx="14">
                  <c:v>mar-12</c:v>
                </c:pt>
                <c:pt idx="15">
                  <c:v>cze-12</c:v>
                </c:pt>
                <c:pt idx="16">
                  <c:v>wrz-12</c:v>
                </c:pt>
                <c:pt idx="17">
                  <c:v>gru-12</c:v>
                </c:pt>
                <c:pt idx="18">
                  <c:v>mar-13</c:v>
                </c:pt>
                <c:pt idx="19">
                  <c:v>cze-13</c:v>
                </c:pt>
                <c:pt idx="20">
                  <c:v>wrz-13</c:v>
                </c:pt>
                <c:pt idx="21">
                  <c:v>gru-13</c:v>
                </c:pt>
                <c:pt idx="22">
                  <c:v>mar-14</c:v>
                </c:pt>
                <c:pt idx="23">
                  <c:v>cze-14</c:v>
                </c:pt>
                <c:pt idx="24">
                  <c:v>wrz-14</c:v>
                </c:pt>
                <c:pt idx="25">
                  <c:v>gru-14</c:v>
                </c:pt>
                <c:pt idx="26">
                  <c:v>mar-15</c:v>
                </c:pt>
                <c:pt idx="27">
                  <c:v>cze-15</c:v>
                </c:pt>
                <c:pt idx="28">
                  <c:v>wrz-15</c:v>
                </c:pt>
                <c:pt idx="29">
                  <c:v>gru-15</c:v>
                </c:pt>
              </c:strCache>
            </c:strRef>
          </c:cat>
          <c:val>
            <c:numRef>
              <c:f>'kraj porównanie z 07-13 (2)'!$K$5:$K$16</c:f>
              <c:numCache>
                <c:formatCode>0.0%</c:formatCode>
                <c:ptCount val="12"/>
                <c:pt idx="0">
                  <c:v>0</c:v>
                </c:pt>
                <c:pt idx="1">
                  <c:v>0</c:v>
                </c:pt>
                <c:pt idx="2">
                  <c:v>5.0781208617442573E-4</c:v>
                </c:pt>
                <c:pt idx="3">
                  <c:v>8.6130901227912948E-3</c:v>
                </c:pt>
                <c:pt idx="4">
                  <c:v>2.9240926229903985E-2</c:v>
                </c:pt>
                <c:pt idx="5">
                  <c:v>5.5448031890846496E-2</c:v>
                </c:pt>
                <c:pt idx="6">
                  <c:v>8.8487771412997823E-2</c:v>
                </c:pt>
                <c:pt idx="7">
                  <c:v>0.12526293720205553</c:v>
                </c:pt>
                <c:pt idx="8">
                  <c:v>0.1688428052788454</c:v>
                </c:pt>
                <c:pt idx="9">
                  <c:v>0.23095567216954485</c:v>
                </c:pt>
                <c:pt idx="10">
                  <c:v>0.29493980461929936</c:v>
                </c:pt>
                <c:pt idx="11">
                  <c:v>0.36142933977741809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12C7-4F72-9298-34DBC0F19ED1}"/>
            </c:ext>
          </c:extLst>
        </c:ser>
        <c:ser>
          <c:idx val="4"/>
          <c:order val="4"/>
          <c:tx>
            <c:strRef>
              <c:f>'kraj porównanie z 07-13 (2)'!$B$30</c:f>
              <c:strCache>
                <c:ptCount val="1"/>
                <c:pt idx="0">
                  <c:v>złożone wnioski o przyznaniu pomocy 07-13</c:v>
                </c:pt>
              </c:strCache>
            </c:strRef>
          </c:tx>
          <c:spPr>
            <a:ln>
              <a:solidFill>
                <a:schemeClr val="accent5">
                  <a:lumMod val="40000"/>
                  <a:lumOff val="60000"/>
                </a:schemeClr>
              </a:solidFill>
            </a:ln>
          </c:spPr>
          <c:marker>
            <c:symbol val="none"/>
          </c:marker>
          <c:dLbls>
            <c:dLbl>
              <c:idx val="10"/>
              <c:layout>
                <c:manualLayout>
                  <c:x val="-2.9813205895988962E-2"/>
                  <c:y val="-8.247557560976064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50,8%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12C7-4F72-9298-34DBC0F19ED1}"/>
                </c:ext>
              </c:extLst>
            </c:dLbl>
            <c:spPr>
              <a:solidFill>
                <a:schemeClr val="accent5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40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pPr>
                <a:endParaRPr lang="pl-PL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'kraj porównanie z 07-13 (2)'!$A$31:$A$60</c:f>
              <c:strCache>
                <c:ptCount val="30"/>
                <c:pt idx="0">
                  <c:v>wrz-08 wrz-16</c:v>
                </c:pt>
                <c:pt idx="1">
                  <c:v>gru-08 gru-16</c:v>
                </c:pt>
                <c:pt idx="2">
                  <c:v>mar-09 mar-17</c:v>
                </c:pt>
                <c:pt idx="3">
                  <c:v>cze-09 cze-17</c:v>
                </c:pt>
                <c:pt idx="4">
                  <c:v>wrz-09 wrz-17</c:v>
                </c:pt>
                <c:pt idx="5">
                  <c:v>gru-09 gru-17</c:v>
                </c:pt>
                <c:pt idx="6">
                  <c:v>mar-10 mar-18</c:v>
                </c:pt>
                <c:pt idx="7">
                  <c:v>cze-10 cze-18</c:v>
                </c:pt>
                <c:pt idx="8">
                  <c:v>wrz-10 wrz 18</c:v>
                </c:pt>
                <c:pt idx="9">
                  <c:v>gru-10 gru 18</c:v>
                </c:pt>
                <c:pt idx="10">
                  <c:v>mar-11 mar 19</c:v>
                </c:pt>
                <c:pt idx="11">
                  <c:v>cze-11 cze 19</c:v>
                </c:pt>
                <c:pt idx="12">
                  <c:v>wrz-11</c:v>
                </c:pt>
                <c:pt idx="13">
                  <c:v>gru-11</c:v>
                </c:pt>
                <c:pt idx="14">
                  <c:v>mar-12</c:v>
                </c:pt>
                <c:pt idx="15">
                  <c:v>cze-12</c:v>
                </c:pt>
                <c:pt idx="16">
                  <c:v>wrz-12</c:v>
                </c:pt>
                <c:pt idx="17">
                  <c:v>gru-12</c:v>
                </c:pt>
                <c:pt idx="18">
                  <c:v>mar-13</c:v>
                </c:pt>
                <c:pt idx="19">
                  <c:v>cze-13</c:v>
                </c:pt>
                <c:pt idx="20">
                  <c:v>wrz-13</c:v>
                </c:pt>
                <c:pt idx="21">
                  <c:v>gru-13</c:v>
                </c:pt>
                <c:pt idx="22">
                  <c:v>mar-14</c:v>
                </c:pt>
                <c:pt idx="23">
                  <c:v>cze-14</c:v>
                </c:pt>
                <c:pt idx="24">
                  <c:v>wrz-14</c:v>
                </c:pt>
                <c:pt idx="25">
                  <c:v>gru-14</c:v>
                </c:pt>
                <c:pt idx="26">
                  <c:v>mar-15</c:v>
                </c:pt>
                <c:pt idx="27">
                  <c:v>cze-15</c:v>
                </c:pt>
                <c:pt idx="28">
                  <c:v>wrz-15</c:v>
                </c:pt>
                <c:pt idx="29">
                  <c:v>gru-15</c:v>
                </c:pt>
              </c:strCache>
            </c:strRef>
          </c:cat>
          <c:val>
            <c:numRef>
              <c:f>'kraj porównanie z 07-13 (2)'!$C$31:$C$60</c:f>
              <c:numCache>
                <c:formatCode>0.0%</c:formatCode>
                <c:ptCount val="3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2.5100000000000001E-2</c:v>
                </c:pt>
                <c:pt idx="6">
                  <c:v>0.16830000000000001</c:v>
                </c:pt>
                <c:pt idx="7">
                  <c:v>0.2356</c:v>
                </c:pt>
                <c:pt idx="8">
                  <c:v>0.32679999999999998</c:v>
                </c:pt>
                <c:pt idx="9">
                  <c:v>0.38030000000000003</c:v>
                </c:pt>
                <c:pt idx="10">
                  <c:v>0.42930000000000001</c:v>
                </c:pt>
                <c:pt idx="11">
                  <c:v>0.50749999999999995</c:v>
                </c:pt>
                <c:pt idx="12">
                  <c:v>0.59440000000000004</c:v>
                </c:pt>
                <c:pt idx="13">
                  <c:v>0.62419999999999998</c:v>
                </c:pt>
                <c:pt idx="14">
                  <c:v>0.73229999999999995</c:v>
                </c:pt>
                <c:pt idx="15">
                  <c:v>0.80740000000000001</c:v>
                </c:pt>
                <c:pt idx="16">
                  <c:v>0.94899999999999995</c:v>
                </c:pt>
                <c:pt idx="17">
                  <c:v>1.0745</c:v>
                </c:pt>
                <c:pt idx="18">
                  <c:v>1.1566000000000001</c:v>
                </c:pt>
                <c:pt idx="19">
                  <c:v>1.2622</c:v>
                </c:pt>
                <c:pt idx="20">
                  <c:v>1.4016999999999999</c:v>
                </c:pt>
                <c:pt idx="21">
                  <c:v>1.4849000000000001</c:v>
                </c:pt>
                <c:pt idx="22">
                  <c:v>1.5899000000000001</c:v>
                </c:pt>
                <c:pt idx="23">
                  <c:v>1.6904999999999999</c:v>
                </c:pt>
                <c:pt idx="24">
                  <c:v>1.7755000000000001</c:v>
                </c:pt>
                <c:pt idx="25">
                  <c:v>1.8103</c:v>
                </c:pt>
                <c:pt idx="26">
                  <c:v>1.855</c:v>
                </c:pt>
                <c:pt idx="27">
                  <c:v>1.8613</c:v>
                </c:pt>
                <c:pt idx="28">
                  <c:v>1.9554</c:v>
                </c:pt>
                <c:pt idx="29">
                  <c:v>1.9736229270378063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12C7-4F72-9298-34DBC0F19ED1}"/>
            </c:ext>
          </c:extLst>
        </c:ser>
        <c:ser>
          <c:idx val="5"/>
          <c:order val="5"/>
          <c:tx>
            <c:strRef>
              <c:f>'kraj porównanie z 07-13 (2)'!$D$30</c:f>
              <c:strCache>
                <c:ptCount val="1"/>
                <c:pt idx="0">
                  <c:v>zawarte umowy 07-13</c:v>
                </c:pt>
              </c:strCache>
            </c:strRef>
          </c:tx>
          <c:spPr>
            <a:ln>
              <a:solidFill>
                <a:srgbClr val="D8CFE3"/>
              </a:solidFill>
            </a:ln>
          </c:spPr>
          <c:marker>
            <c:symbol val="none"/>
          </c:marker>
          <c:dLbls>
            <c:dLbl>
              <c:idx val="10"/>
              <c:layout>
                <c:manualLayout>
                  <c:x val="-4.0138374131389584E-2"/>
                  <c:y val="-6.0146485856233188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22,8%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12C7-4F72-9298-34DBC0F19ED1}"/>
                </c:ext>
              </c:extLst>
            </c:dLbl>
            <c:spPr>
              <a:solidFill>
                <a:srgbClr val="CCCCFF"/>
              </a:solidFill>
            </c:spPr>
            <c:txPr>
              <a:bodyPr/>
              <a:lstStyle/>
              <a:p>
                <a:pPr>
                  <a:defRPr sz="1400"/>
                </a:pPr>
                <a:endParaRPr lang="pl-PL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'kraj porównanie z 07-13 (2)'!$A$31:$A$60</c:f>
              <c:strCache>
                <c:ptCount val="30"/>
                <c:pt idx="0">
                  <c:v>wrz-08 wrz-16</c:v>
                </c:pt>
                <c:pt idx="1">
                  <c:v>gru-08 gru-16</c:v>
                </c:pt>
                <c:pt idx="2">
                  <c:v>mar-09 mar-17</c:v>
                </c:pt>
                <c:pt idx="3">
                  <c:v>cze-09 cze-17</c:v>
                </c:pt>
                <c:pt idx="4">
                  <c:v>wrz-09 wrz-17</c:v>
                </c:pt>
                <c:pt idx="5">
                  <c:v>gru-09 gru-17</c:v>
                </c:pt>
                <c:pt idx="6">
                  <c:v>mar-10 mar-18</c:v>
                </c:pt>
                <c:pt idx="7">
                  <c:v>cze-10 cze-18</c:v>
                </c:pt>
                <c:pt idx="8">
                  <c:v>wrz-10 wrz 18</c:v>
                </c:pt>
                <c:pt idx="9">
                  <c:v>gru-10 gru 18</c:v>
                </c:pt>
                <c:pt idx="10">
                  <c:v>mar-11 mar 19</c:v>
                </c:pt>
                <c:pt idx="11">
                  <c:v>cze-11 cze 19</c:v>
                </c:pt>
                <c:pt idx="12">
                  <c:v>wrz-11</c:v>
                </c:pt>
                <c:pt idx="13">
                  <c:v>gru-11</c:v>
                </c:pt>
                <c:pt idx="14">
                  <c:v>mar-12</c:v>
                </c:pt>
                <c:pt idx="15">
                  <c:v>cze-12</c:v>
                </c:pt>
                <c:pt idx="16">
                  <c:v>wrz-12</c:v>
                </c:pt>
                <c:pt idx="17">
                  <c:v>gru-12</c:v>
                </c:pt>
                <c:pt idx="18">
                  <c:v>mar-13</c:v>
                </c:pt>
                <c:pt idx="19">
                  <c:v>cze-13</c:v>
                </c:pt>
                <c:pt idx="20">
                  <c:v>wrz-13</c:v>
                </c:pt>
                <c:pt idx="21">
                  <c:v>gru-13</c:v>
                </c:pt>
                <c:pt idx="22">
                  <c:v>mar-14</c:v>
                </c:pt>
                <c:pt idx="23">
                  <c:v>cze-14</c:v>
                </c:pt>
                <c:pt idx="24">
                  <c:v>wrz-14</c:v>
                </c:pt>
                <c:pt idx="25">
                  <c:v>gru-14</c:v>
                </c:pt>
                <c:pt idx="26">
                  <c:v>mar-15</c:v>
                </c:pt>
                <c:pt idx="27">
                  <c:v>cze-15</c:v>
                </c:pt>
                <c:pt idx="28">
                  <c:v>wrz-15</c:v>
                </c:pt>
                <c:pt idx="29">
                  <c:v>gru-15</c:v>
                </c:pt>
              </c:strCache>
            </c:strRef>
          </c:cat>
          <c:val>
            <c:numRef>
              <c:f>'kraj porównanie z 07-13 (2)'!$E$31:$E$60</c:f>
              <c:numCache>
                <c:formatCode>0.0%</c:formatCode>
                <c:ptCount val="3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6.8000000000000005E-4</c:v>
                </c:pt>
                <c:pt idx="7">
                  <c:v>2.1100000000000001E-2</c:v>
                </c:pt>
                <c:pt idx="8">
                  <c:v>7.4399999999999994E-2</c:v>
                </c:pt>
                <c:pt idx="9">
                  <c:v>0.13100000000000001</c:v>
                </c:pt>
                <c:pt idx="10">
                  <c:v>0.18090000000000001</c:v>
                </c:pt>
                <c:pt idx="11">
                  <c:v>0.2276</c:v>
                </c:pt>
                <c:pt idx="12">
                  <c:v>0.25319999999999998</c:v>
                </c:pt>
                <c:pt idx="13">
                  <c:v>0.27750000000000002</c:v>
                </c:pt>
                <c:pt idx="14">
                  <c:v>0.34889999999999999</c:v>
                </c:pt>
                <c:pt idx="15">
                  <c:v>0.3695</c:v>
                </c:pt>
                <c:pt idx="16">
                  <c:v>0.42109999999999997</c:v>
                </c:pt>
                <c:pt idx="17">
                  <c:v>0.48749999999999999</c:v>
                </c:pt>
                <c:pt idx="18">
                  <c:v>0.52929999999999999</c:v>
                </c:pt>
                <c:pt idx="19">
                  <c:v>0.56779999999999997</c:v>
                </c:pt>
                <c:pt idx="20">
                  <c:v>0.61</c:v>
                </c:pt>
                <c:pt idx="21">
                  <c:v>0.65439999999999998</c:v>
                </c:pt>
                <c:pt idx="22">
                  <c:v>0.71289999999999998</c:v>
                </c:pt>
                <c:pt idx="23">
                  <c:v>0.7913</c:v>
                </c:pt>
                <c:pt idx="24">
                  <c:v>0.84309999999999996</c:v>
                </c:pt>
                <c:pt idx="25">
                  <c:v>0.92320000000000002</c:v>
                </c:pt>
                <c:pt idx="26">
                  <c:v>0.95979999999999999</c:v>
                </c:pt>
                <c:pt idx="27">
                  <c:v>0.95620000000000005</c:v>
                </c:pt>
                <c:pt idx="28">
                  <c:v>1.002</c:v>
                </c:pt>
                <c:pt idx="29">
                  <c:v>1.009779612375439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12C7-4F72-9298-34DBC0F19ED1}"/>
            </c:ext>
          </c:extLst>
        </c:ser>
        <c:ser>
          <c:idx val="6"/>
          <c:order val="6"/>
          <c:tx>
            <c:strRef>
              <c:f>'kraj porównanie z 07-13 (2)'!$F$30</c:f>
              <c:strCache>
                <c:ptCount val="1"/>
                <c:pt idx="0">
                  <c:v>złożone wnioski o płatność 07-13</c:v>
                </c:pt>
              </c:strCache>
            </c:strRef>
          </c:tx>
          <c:spPr>
            <a:ln>
              <a:solidFill>
                <a:srgbClr val="A3FFCD"/>
              </a:solidFill>
            </a:ln>
          </c:spPr>
          <c:marker>
            <c:symbol val="none"/>
          </c:marker>
          <c:dLbls>
            <c:dLbl>
              <c:idx val="10"/>
              <c:layout>
                <c:manualLayout>
                  <c:x val="-2.9443622966155398E-2"/>
                  <c:y val="-4.6065902816098001E-2"/>
                </c:manualLayout>
              </c:layout>
              <c:tx>
                <c:rich>
                  <a:bodyPr/>
                  <a:lstStyle/>
                  <a:p>
                    <a:pPr>
                      <a:defRPr sz="1400"/>
                    </a:pPr>
                    <a:r>
                      <a:rPr lang="en-US" dirty="0"/>
                      <a:t>6,7%</a:t>
                    </a:r>
                  </a:p>
                </c:rich>
              </c:tx>
              <c:spPr>
                <a:solidFill>
                  <a:srgbClr val="A3FFCD"/>
                </a:solidFill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12C7-4F72-9298-34DBC0F19ED1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'kraj porównanie z 07-13 (2)'!$A$31:$A$60</c:f>
              <c:strCache>
                <c:ptCount val="30"/>
                <c:pt idx="0">
                  <c:v>wrz-08 wrz-16</c:v>
                </c:pt>
                <c:pt idx="1">
                  <c:v>gru-08 gru-16</c:v>
                </c:pt>
                <c:pt idx="2">
                  <c:v>mar-09 mar-17</c:v>
                </c:pt>
                <c:pt idx="3">
                  <c:v>cze-09 cze-17</c:v>
                </c:pt>
                <c:pt idx="4">
                  <c:v>wrz-09 wrz-17</c:v>
                </c:pt>
                <c:pt idx="5">
                  <c:v>gru-09 gru-17</c:v>
                </c:pt>
                <c:pt idx="6">
                  <c:v>mar-10 mar-18</c:v>
                </c:pt>
                <c:pt idx="7">
                  <c:v>cze-10 cze-18</c:v>
                </c:pt>
                <c:pt idx="8">
                  <c:v>wrz-10 wrz 18</c:v>
                </c:pt>
                <c:pt idx="9">
                  <c:v>gru-10 gru 18</c:v>
                </c:pt>
                <c:pt idx="10">
                  <c:v>mar-11 mar 19</c:v>
                </c:pt>
                <c:pt idx="11">
                  <c:v>cze-11 cze 19</c:v>
                </c:pt>
                <c:pt idx="12">
                  <c:v>wrz-11</c:v>
                </c:pt>
                <c:pt idx="13">
                  <c:v>gru-11</c:v>
                </c:pt>
                <c:pt idx="14">
                  <c:v>mar-12</c:v>
                </c:pt>
                <c:pt idx="15">
                  <c:v>cze-12</c:v>
                </c:pt>
                <c:pt idx="16">
                  <c:v>wrz-12</c:v>
                </c:pt>
                <c:pt idx="17">
                  <c:v>gru-12</c:v>
                </c:pt>
                <c:pt idx="18">
                  <c:v>mar-13</c:v>
                </c:pt>
                <c:pt idx="19">
                  <c:v>cze-13</c:v>
                </c:pt>
                <c:pt idx="20">
                  <c:v>wrz-13</c:v>
                </c:pt>
                <c:pt idx="21">
                  <c:v>gru-13</c:v>
                </c:pt>
                <c:pt idx="22">
                  <c:v>mar-14</c:v>
                </c:pt>
                <c:pt idx="23">
                  <c:v>cze-14</c:v>
                </c:pt>
                <c:pt idx="24">
                  <c:v>wrz-14</c:v>
                </c:pt>
                <c:pt idx="25">
                  <c:v>gru-14</c:v>
                </c:pt>
                <c:pt idx="26">
                  <c:v>mar-15</c:v>
                </c:pt>
                <c:pt idx="27">
                  <c:v>cze-15</c:v>
                </c:pt>
                <c:pt idx="28">
                  <c:v>wrz-15</c:v>
                </c:pt>
                <c:pt idx="29">
                  <c:v>gru-15</c:v>
                </c:pt>
              </c:strCache>
            </c:strRef>
          </c:cat>
          <c:val>
            <c:numRef>
              <c:f>'kraj porównanie z 07-13 (2)'!$G$31:$G$60</c:f>
              <c:numCache>
                <c:formatCode>0.0%</c:formatCode>
                <c:ptCount val="3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2.9999999999999997E-4</c:v>
                </c:pt>
                <c:pt idx="7">
                  <c:v>2.0000000000000001E-4</c:v>
                </c:pt>
                <c:pt idx="8">
                  <c:v>3.5000000000000001E-3</c:v>
                </c:pt>
                <c:pt idx="9">
                  <c:v>2.3599999999999999E-2</c:v>
                </c:pt>
                <c:pt idx="10">
                  <c:v>4.4900000000000002E-2</c:v>
                </c:pt>
                <c:pt idx="11">
                  <c:v>6.6900000000000001E-2</c:v>
                </c:pt>
                <c:pt idx="12">
                  <c:v>0.10349999999999999</c:v>
                </c:pt>
                <c:pt idx="13">
                  <c:v>0.1419</c:v>
                </c:pt>
                <c:pt idx="14">
                  <c:v>0.17910000000000001</c:v>
                </c:pt>
                <c:pt idx="15">
                  <c:v>0.19839999999999999</c:v>
                </c:pt>
                <c:pt idx="16">
                  <c:v>0.24460000000000001</c:v>
                </c:pt>
                <c:pt idx="17">
                  <c:v>0.31080000000000002</c:v>
                </c:pt>
                <c:pt idx="18">
                  <c:v>0.33789999999999998</c:v>
                </c:pt>
                <c:pt idx="19">
                  <c:v>0.35899999999999999</c:v>
                </c:pt>
                <c:pt idx="20">
                  <c:v>0.40699999999999997</c:v>
                </c:pt>
                <c:pt idx="21">
                  <c:v>0.4657</c:v>
                </c:pt>
                <c:pt idx="22">
                  <c:v>0.50380000000000003</c:v>
                </c:pt>
                <c:pt idx="23">
                  <c:v>0.54630000000000001</c:v>
                </c:pt>
                <c:pt idx="24">
                  <c:v>0.61350000000000005</c:v>
                </c:pt>
                <c:pt idx="25">
                  <c:v>0.7651</c:v>
                </c:pt>
                <c:pt idx="26">
                  <c:v>0.93130000000000002</c:v>
                </c:pt>
                <c:pt idx="27">
                  <c:v>0.94869999999999999</c:v>
                </c:pt>
                <c:pt idx="28">
                  <c:v>0.99829999999999997</c:v>
                </c:pt>
                <c:pt idx="29">
                  <c:v>1.0061231733317957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12C7-4F72-9298-34DBC0F19ED1}"/>
            </c:ext>
          </c:extLst>
        </c:ser>
        <c:ser>
          <c:idx val="7"/>
          <c:order val="7"/>
          <c:tx>
            <c:strRef>
              <c:f>'kraj porównanie z 07-13 (2)'!$J$30</c:f>
              <c:strCache>
                <c:ptCount val="1"/>
                <c:pt idx="0">
                  <c:v>Zrealizowane płatności 07-13</c:v>
                </c:pt>
              </c:strCache>
            </c:strRef>
          </c:tx>
          <c:spPr>
            <a:ln>
              <a:solidFill>
                <a:srgbClr val="FFAFAF"/>
              </a:solidFill>
            </a:ln>
          </c:spPr>
          <c:marker>
            <c:symbol val="none"/>
          </c:marker>
          <c:dLbls>
            <c:dLbl>
              <c:idx val="10"/>
              <c:layout>
                <c:manualLayout>
                  <c:x val="-3.5018092335378954E-2"/>
                  <c:y val="-2.4591794670416129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3,3%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12C7-4F72-9298-34DBC0F19ED1}"/>
                </c:ext>
              </c:extLst>
            </c:dLbl>
            <c:spPr>
              <a:solidFill>
                <a:schemeClr val="accent2">
                  <a:lumMod val="60000"/>
                  <a:lumOff val="40000"/>
                </a:schemeClr>
              </a:solidFill>
            </c:spPr>
            <c:txPr>
              <a:bodyPr/>
              <a:lstStyle/>
              <a:p>
                <a:pPr>
                  <a:defRPr sz="1400"/>
                </a:pPr>
                <a:endParaRPr lang="pl-PL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'kraj porównanie z 07-13 (2)'!$A$31:$A$60</c:f>
              <c:strCache>
                <c:ptCount val="30"/>
                <c:pt idx="0">
                  <c:v>wrz-08 wrz-16</c:v>
                </c:pt>
                <c:pt idx="1">
                  <c:v>gru-08 gru-16</c:v>
                </c:pt>
                <c:pt idx="2">
                  <c:v>mar-09 mar-17</c:v>
                </c:pt>
                <c:pt idx="3">
                  <c:v>cze-09 cze-17</c:v>
                </c:pt>
                <c:pt idx="4">
                  <c:v>wrz-09 wrz-17</c:v>
                </c:pt>
                <c:pt idx="5">
                  <c:v>gru-09 gru-17</c:v>
                </c:pt>
                <c:pt idx="6">
                  <c:v>mar-10 mar-18</c:v>
                </c:pt>
                <c:pt idx="7">
                  <c:v>cze-10 cze-18</c:v>
                </c:pt>
                <c:pt idx="8">
                  <c:v>wrz-10 wrz 18</c:v>
                </c:pt>
                <c:pt idx="9">
                  <c:v>gru-10 gru 18</c:v>
                </c:pt>
                <c:pt idx="10">
                  <c:v>mar-11 mar 19</c:v>
                </c:pt>
                <c:pt idx="11">
                  <c:v>cze-11 cze 19</c:v>
                </c:pt>
                <c:pt idx="12">
                  <c:v>wrz-11</c:v>
                </c:pt>
                <c:pt idx="13">
                  <c:v>gru-11</c:v>
                </c:pt>
                <c:pt idx="14">
                  <c:v>mar-12</c:v>
                </c:pt>
                <c:pt idx="15">
                  <c:v>cze-12</c:v>
                </c:pt>
                <c:pt idx="16">
                  <c:v>wrz-12</c:v>
                </c:pt>
                <c:pt idx="17">
                  <c:v>gru-12</c:v>
                </c:pt>
                <c:pt idx="18">
                  <c:v>mar-13</c:v>
                </c:pt>
                <c:pt idx="19">
                  <c:v>cze-13</c:v>
                </c:pt>
                <c:pt idx="20">
                  <c:v>wrz-13</c:v>
                </c:pt>
                <c:pt idx="21">
                  <c:v>gru-13</c:v>
                </c:pt>
                <c:pt idx="22">
                  <c:v>mar-14</c:v>
                </c:pt>
                <c:pt idx="23">
                  <c:v>cze-14</c:v>
                </c:pt>
                <c:pt idx="24">
                  <c:v>wrz-14</c:v>
                </c:pt>
                <c:pt idx="25">
                  <c:v>gru-14</c:v>
                </c:pt>
                <c:pt idx="26">
                  <c:v>mar-15</c:v>
                </c:pt>
                <c:pt idx="27">
                  <c:v>cze-15</c:v>
                </c:pt>
                <c:pt idx="28">
                  <c:v>wrz-15</c:v>
                </c:pt>
                <c:pt idx="29">
                  <c:v>gru-15</c:v>
                </c:pt>
              </c:strCache>
            </c:strRef>
          </c:cat>
          <c:val>
            <c:numRef>
              <c:f>'kraj porównanie z 07-13 (2)'!$K$31:$K$60</c:f>
              <c:numCache>
                <c:formatCode>0.0%</c:formatCode>
                <c:ptCount val="30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2.9999999999999997E-4</c:v>
                </c:pt>
                <c:pt idx="9">
                  <c:v>3.3E-3</c:v>
                </c:pt>
                <c:pt idx="10">
                  <c:v>1.3100000000000001E-2</c:v>
                </c:pt>
                <c:pt idx="11">
                  <c:v>3.2500000000000001E-2</c:v>
                </c:pt>
                <c:pt idx="12">
                  <c:v>5.2600000000000001E-2</c:v>
                </c:pt>
                <c:pt idx="13">
                  <c:v>7.5600000000000001E-2</c:v>
                </c:pt>
                <c:pt idx="14">
                  <c:v>0.1249</c:v>
                </c:pt>
                <c:pt idx="15">
                  <c:v>0.1535</c:v>
                </c:pt>
                <c:pt idx="16">
                  <c:v>0.19550000000000001</c:v>
                </c:pt>
                <c:pt idx="17">
                  <c:v>0.23849999999999999</c:v>
                </c:pt>
                <c:pt idx="18">
                  <c:v>0.28220000000000001</c:v>
                </c:pt>
                <c:pt idx="19">
                  <c:v>0.31790000000000002</c:v>
                </c:pt>
                <c:pt idx="20">
                  <c:v>0.34920000000000001</c:v>
                </c:pt>
                <c:pt idx="21">
                  <c:v>0.38979999999999998</c:v>
                </c:pt>
                <c:pt idx="22">
                  <c:v>0.441</c:v>
                </c:pt>
                <c:pt idx="23">
                  <c:v>0.4899</c:v>
                </c:pt>
                <c:pt idx="24">
                  <c:v>0.52349999999999997</c:v>
                </c:pt>
                <c:pt idx="25">
                  <c:v>0.60260000000000002</c:v>
                </c:pt>
                <c:pt idx="26">
                  <c:v>0.70179999999999998</c:v>
                </c:pt>
                <c:pt idx="27">
                  <c:v>0.82979999999999998</c:v>
                </c:pt>
                <c:pt idx="28">
                  <c:v>0.97219999999999995</c:v>
                </c:pt>
                <c:pt idx="29">
                  <c:v>1.0004124970824786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12C7-4F72-9298-34DBC0F19E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66132392"/>
        <c:axId val="266134744"/>
      </c:lineChart>
      <c:catAx>
        <c:axId val="2661323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700"/>
            </a:pPr>
            <a:endParaRPr lang="pl-PL"/>
          </a:p>
        </c:txPr>
        <c:crossAx val="266134744"/>
        <c:crosses val="autoZero"/>
        <c:auto val="1"/>
        <c:lblAlgn val="ctr"/>
        <c:lblOffset val="100"/>
        <c:tickLblSkip val="1"/>
        <c:noMultiLvlLbl val="0"/>
      </c:catAx>
      <c:valAx>
        <c:axId val="266134744"/>
        <c:scaling>
          <c:orientation val="minMax"/>
          <c:max val="1"/>
          <c:min val="0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  <a:prstDash val="dash"/>
            </a:ln>
          </c:spPr>
        </c:majorGridlines>
        <c:numFmt formatCode="0%" sourceLinked="0"/>
        <c:majorTickMark val="out"/>
        <c:minorTickMark val="none"/>
        <c:tickLblPos val="nextTo"/>
        <c:spPr>
          <a:ln>
            <a:noFill/>
          </a:ln>
        </c:spPr>
        <c:crossAx val="266132392"/>
        <c:crosses val="autoZero"/>
        <c:crossBetween val="between"/>
        <c:majorUnit val="0.1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0.30748</cdr:x>
      <cdr:y>0.08856</cdr:y>
    </cdr:from>
    <cdr:to>
      <cdr:x>0.4047</cdr:x>
      <cdr:y>0.15552</cdr:y>
    </cdr:to>
    <cdr:sp macro="" textlink="">
      <cdr:nvSpPr>
        <cdr:cNvPr id="2" name="pole tekstowe 1"/>
        <cdr:cNvSpPr txBox="1"/>
      </cdr:nvSpPr>
      <cdr:spPr>
        <a:xfrm xmlns:a="http://schemas.openxmlformats.org/drawingml/2006/main">
          <a:off x="2802030" y="475828"/>
          <a:ext cx="885986" cy="359800"/>
        </a:xfrm>
        <a:prstGeom xmlns:a="http://schemas.openxmlformats.org/drawingml/2006/main" prst="rect">
          <a:avLst/>
        </a:prstGeom>
        <a:solidFill xmlns:a="http://schemas.openxmlformats.org/drawingml/2006/main">
          <a:srgbClr val="00B0F0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pl-PL" sz="1800" b="1" dirty="0">
              <a:solidFill>
                <a:schemeClr val="bg1"/>
              </a:solidFill>
            </a:rPr>
            <a:t>122,2%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8B1A2D-DE1C-4501-ADAB-C849BBC0AB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F1D3F2A3-7C78-4D6A-A976-5A4B77F1A4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52684F6-5BAC-49BF-8CC8-9EE3ACD75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3511D-1307-4A75-B062-ABDC54918442}" type="datetimeFigureOut">
              <a:rPr lang="pl-PL" smtClean="0"/>
              <a:t>08.10.2019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BCECA15-3309-49E4-A034-274FFE8C7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550218EB-58D5-4B37-BBF8-6B8F028457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A2AF-C9C5-4886-9D8F-042B223739B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61003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708CEB6-E2C1-49F6-87B4-71FA194D3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228BD1AE-2F3E-4F5F-B774-6768568770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5C5DA11-583D-4164-ACE8-62990681EE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3511D-1307-4A75-B062-ABDC54918442}" type="datetimeFigureOut">
              <a:rPr lang="pl-PL" smtClean="0"/>
              <a:t>08.10.2019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DCEEAA0-9CEE-4D04-91E1-7F36A49B7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5FA407F-2D46-4393-90A2-61AB2B0E6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A2AF-C9C5-4886-9D8F-042B223739B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93301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17E7362B-2DF6-41F0-A269-CEFA74F5F4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54C40219-D6C5-4872-8AA5-D9AC643419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FEDA8C7-FF16-4707-85AC-0AA1738E3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3511D-1307-4A75-B062-ABDC54918442}" type="datetimeFigureOut">
              <a:rPr lang="pl-PL" smtClean="0"/>
              <a:t>08.10.2019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77B87D8-B0AD-4428-8A3D-84B9C9027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C8892C2-B096-42C0-B100-C6518F0B4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A2AF-C9C5-4886-9D8F-042B223739B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56016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0D2687B-1508-4709-BB25-3FB64ED485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C105544-DB1D-4C1B-BFA0-774A485466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F4870A5-837B-4EAE-A78B-31E1D1258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3511D-1307-4A75-B062-ABDC54918442}" type="datetimeFigureOut">
              <a:rPr lang="pl-PL" smtClean="0"/>
              <a:t>08.10.2019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A99A34B-33FB-42B9-94A7-BC897F0737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CF544CB-AD98-4015-B29F-9189DE1EA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A2AF-C9C5-4886-9D8F-042B223739B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74216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9F4037F-4C88-4F44-A3B2-4EBE4A1935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E22466DE-72D9-4962-8220-D6C7071B65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8166331-88CE-4C8B-875B-4BDBE740ED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3511D-1307-4A75-B062-ABDC54918442}" type="datetimeFigureOut">
              <a:rPr lang="pl-PL" smtClean="0"/>
              <a:t>08.10.2019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1F0F8EA-E064-4819-A4ED-15BA764DFC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D2C6B8C-0E19-450B-B4B9-67EE9FF7C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A2AF-C9C5-4886-9D8F-042B223739B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2688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C5AF0FC-205C-45FF-AC52-A6F8F35A57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22FADB7-9790-4456-99EB-26DB259910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F12FCFAC-8C84-486C-B1A9-32BF64D68A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40D63C0-0185-487B-B883-E213D65FAF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3511D-1307-4A75-B062-ABDC54918442}" type="datetimeFigureOut">
              <a:rPr lang="pl-PL" smtClean="0"/>
              <a:t>08.10.2019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4725A826-B07C-48EC-86BF-1D71FEF75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5B0928B2-97AE-40E1-B546-346D740F4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A2AF-C9C5-4886-9D8F-042B223739B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9557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6B590B4-80BE-4510-82AA-DD9EBD6A5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0A8E51D-8DA3-404F-BDD7-9FBD7C645B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264C15D1-9A16-49DF-8409-D65303DBFD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A0251058-A389-44DF-B4C8-2C22EDDEC7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3E0E3903-36B2-407F-984C-B782057F8D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B8073F05-94E5-487B-B705-650D2AC73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3511D-1307-4A75-B062-ABDC54918442}" type="datetimeFigureOut">
              <a:rPr lang="pl-PL" smtClean="0"/>
              <a:t>08.10.2019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E43F4B9D-F5D5-4093-8A34-C2FDD5C9F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962B5090-F402-40CC-B4B9-02DA1C500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A2AF-C9C5-4886-9D8F-042B223739B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00902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7B9DAE2-6145-4D78-93C8-572708A39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961983C3-B607-4DEA-A1CB-E9A9033C6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3511D-1307-4A75-B062-ABDC54918442}" type="datetimeFigureOut">
              <a:rPr lang="pl-PL" smtClean="0"/>
              <a:t>08.10.2019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5E1918F6-41D7-48FD-B7CC-A82F03779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8F91D2FA-6F5F-4DF0-94A9-BC241044A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A2AF-C9C5-4886-9D8F-042B223739B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89140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965CF4D3-2321-4C59-9CEE-46675F6AD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3511D-1307-4A75-B062-ABDC54918442}" type="datetimeFigureOut">
              <a:rPr lang="pl-PL" smtClean="0"/>
              <a:t>08.10.2019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B40884DE-705F-4BA7-9A2F-33E43BB73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6E97FB21-3B8A-4A52-AAEA-12E4CF58A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A2AF-C9C5-4886-9D8F-042B223739B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190846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E8AFAF1-3CEF-4724-8A7D-F70918E77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03A1031-CF13-48FD-B6C2-318CFBF145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ACFF1D46-436F-451C-A90C-A481ECD59C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C09E5CA-D6AF-4FD9-A553-D3919633C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3511D-1307-4A75-B062-ABDC54918442}" type="datetimeFigureOut">
              <a:rPr lang="pl-PL" smtClean="0"/>
              <a:t>08.10.2019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52A20718-C8FD-426E-9F50-858505781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C8019644-589C-485C-819F-0464DB0F8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A2AF-C9C5-4886-9D8F-042B223739B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48231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7F51B67-8035-42EE-B25B-765D342628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F3789B0B-EEC3-4CEB-9246-BB6C3BFD02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6D699244-A952-4B7B-8B8A-CAC63C0C8B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D3E54CCE-160F-4F43-B054-CD505B3BB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3511D-1307-4A75-B062-ABDC54918442}" type="datetimeFigureOut">
              <a:rPr lang="pl-PL" smtClean="0"/>
              <a:t>08.10.2019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1C0B6895-9222-4065-915A-FAD536BE39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9EBE2D2-40FA-4CBE-8EC5-4E65C62742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A2AF-C9C5-4886-9D8F-042B223739B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98123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F9C874C3-981B-4453-BD51-C3F11C911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DECA965-5C95-4D60-885A-1C9CD2C4C6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90CBA49-C4BC-4945-9E6D-636E7049BB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73511D-1307-4A75-B062-ABDC54918442}" type="datetimeFigureOut">
              <a:rPr lang="pl-PL" smtClean="0"/>
              <a:t>08.10.2019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7361136-AF3D-4E26-A200-EFE8DE1369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CA69500-4A1D-47CC-ADFF-358B85E742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8A2AF-C9C5-4886-9D8F-042B223739B4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22984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Excel_Worksheet.xlsx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A634358-E71C-4477-A94D-BD648ABB92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319867"/>
            <a:ext cx="9144000" cy="1557865"/>
          </a:xfrm>
        </p:spPr>
        <p:txBody>
          <a:bodyPr>
            <a:noAutofit/>
          </a:bodyPr>
          <a:lstStyle/>
          <a:p>
            <a:r>
              <a:rPr lang="pl-PL" sz="3200" b="1" dirty="0"/>
              <a:t>Aktualny stan wdrażania podejścia LEADER </a:t>
            </a:r>
            <a:br>
              <a:rPr lang="pl-PL" sz="3200" b="1" dirty="0"/>
            </a:br>
            <a:r>
              <a:rPr lang="pl-PL" sz="3200" b="1" dirty="0"/>
              <a:t>w okresie 2014-2020 oraz kierunki rozwoju RLKS </a:t>
            </a:r>
            <a:br>
              <a:rPr lang="pl-PL" sz="3200" b="1" dirty="0"/>
            </a:br>
            <a:r>
              <a:rPr lang="pl-PL" sz="3200" b="1" dirty="0"/>
              <a:t>w perspektywie 2021-2027.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2C56A9EE-487B-4DE4-9697-FC38616CBE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510954"/>
            <a:ext cx="9144000" cy="543296"/>
          </a:xfrm>
        </p:spPr>
        <p:txBody>
          <a:bodyPr/>
          <a:lstStyle/>
          <a:p>
            <a:r>
              <a:rPr lang="pl-PL" dirty="0" err="1"/>
              <a:t>Ameliówka</a:t>
            </a:r>
            <a:r>
              <a:rPr lang="pl-PL" dirty="0"/>
              <a:t>, 30.09 – 02.10.2019 r.</a:t>
            </a:r>
          </a:p>
        </p:txBody>
      </p:sp>
      <p:pic>
        <p:nvPicPr>
          <p:cNvPr id="1027" name="Obraz 4" descr="logo">
            <a:extLst>
              <a:ext uri="{FF2B5EF4-FFF2-40B4-BE49-F238E27FC236}">
                <a16:creationId xmlns:a16="http://schemas.microsoft.com/office/drawing/2014/main" id="{0F2DF846-C431-4536-87AF-FCE40687EE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641" y="254258"/>
            <a:ext cx="86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Obraz 5" descr="ksow">
            <a:extLst>
              <a:ext uri="{FF2B5EF4-FFF2-40B4-BE49-F238E27FC236}">
                <a16:creationId xmlns:a16="http://schemas.microsoft.com/office/drawing/2014/main" id="{266FC2F6-DB26-48EF-894A-745DF0595C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751" y="249916"/>
            <a:ext cx="14976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Obraz 6" descr="PROW-2014-20_301146529b">
            <a:extLst>
              <a:ext uri="{FF2B5EF4-FFF2-40B4-BE49-F238E27FC236}">
                <a16:creationId xmlns:a16="http://schemas.microsoft.com/office/drawing/2014/main" id="{75EDC6AB-386D-4721-B44E-C1C7F29D6F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618" y="249916"/>
            <a:ext cx="886154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ole tekstowe 4">
            <a:extLst>
              <a:ext uri="{FF2B5EF4-FFF2-40B4-BE49-F238E27FC236}">
                <a16:creationId xmlns:a16="http://schemas.microsoft.com/office/drawing/2014/main" id="{EBA1413F-3443-42E3-855C-900FFFBFD187}"/>
              </a:ext>
            </a:extLst>
          </p:cNvPr>
          <p:cNvSpPr txBox="1"/>
          <p:nvPr/>
        </p:nvSpPr>
        <p:spPr>
          <a:xfrm>
            <a:off x="330539" y="937691"/>
            <a:ext cx="115309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dirty="0"/>
              <a:t>Europejski Fundusz Rolny na rzecz Rozwoju Obszarów Wiejskich: Europa inwestująca w obszary wiejskie</a:t>
            </a:r>
          </a:p>
          <a:p>
            <a:pPr algn="ctr"/>
            <a:r>
              <a:rPr lang="pl-PL" sz="1200" dirty="0"/>
              <a:t>Instytucja zarządzająca Programem Rozwoju Obszarów Wiejskich na lata 2014 – 2020 – Minister Rolnictwa i Rozwoju Wsi</a:t>
            </a:r>
          </a:p>
          <a:p>
            <a:pPr algn="ctr"/>
            <a:r>
              <a:rPr lang="pl-PL" sz="1200" dirty="0"/>
              <a:t>Operacja współfinansowana ze środków Unii Europejskiej w ramach Schematu II Pomocy Technicznej „Krajowej Sieci Obszarów Wiejskich”</a:t>
            </a:r>
          </a:p>
          <a:p>
            <a:pPr algn="ctr"/>
            <a:r>
              <a:rPr lang="pl-PL" sz="1200" dirty="0"/>
              <a:t>Programu Rozwoju Obszarów Wiejskich na lata 2014 – 2020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A0989BA5-744A-4CF2-B69A-F4CB6C4CD13D}"/>
              </a:ext>
            </a:extLst>
          </p:cNvPr>
          <p:cNvSpPr txBox="1"/>
          <p:nvPr/>
        </p:nvSpPr>
        <p:spPr>
          <a:xfrm>
            <a:off x="3553247" y="4297933"/>
            <a:ext cx="50855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/>
              <a:t>Ryszard </a:t>
            </a:r>
            <a:r>
              <a:rPr lang="pl-PL" dirty="0" err="1"/>
              <a:t>Zarudzki</a:t>
            </a:r>
            <a:endParaRPr lang="pl-PL" dirty="0"/>
          </a:p>
          <a:p>
            <a:pPr algn="ctr"/>
            <a:r>
              <a:rPr lang="pl-PL" dirty="0"/>
              <a:t>Podsekretarz Stanu </a:t>
            </a:r>
          </a:p>
          <a:p>
            <a:pPr algn="ctr"/>
            <a:r>
              <a:rPr lang="pl-PL" dirty="0"/>
              <a:t>Ministerstwo Rolnictwa i Rozwoju Wsi</a:t>
            </a:r>
          </a:p>
        </p:txBody>
      </p:sp>
    </p:spTree>
    <p:extLst>
      <p:ext uri="{BB962C8B-B14F-4D97-AF65-F5344CB8AC3E}">
        <p14:creationId xmlns:p14="http://schemas.microsoft.com/office/powerpoint/2010/main" val="41761335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>
            <a:extLst>
              <a:ext uri="{FF2B5EF4-FFF2-40B4-BE49-F238E27FC236}">
                <a16:creationId xmlns:a16="http://schemas.microsoft.com/office/drawing/2014/main" id="{81F345B7-EE52-46DA-AA3D-AE4C6FB0946C}"/>
              </a:ext>
            </a:extLst>
          </p:cNvPr>
          <p:cNvSpPr txBox="1"/>
          <p:nvPr/>
        </p:nvSpPr>
        <p:spPr>
          <a:xfrm>
            <a:off x="380029" y="910156"/>
            <a:ext cx="11530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dirty="0"/>
              <a:t>Europejski Fundusz Rolny na rzecz Rozwoju Obszarów Wiejskich: Europa inwestująca w obszary wiejskie.</a:t>
            </a:r>
          </a:p>
          <a:p>
            <a:pPr algn="ctr"/>
            <a:r>
              <a:rPr lang="pl-PL" sz="1200" dirty="0"/>
              <a:t>Zostań partnerem KSOW, wypełnij formularz zgłoszeniowy na www.ksow.pl</a:t>
            </a:r>
          </a:p>
        </p:txBody>
      </p:sp>
      <p:pic>
        <p:nvPicPr>
          <p:cNvPr id="6" name="Obraz 4" descr="logo">
            <a:extLst>
              <a:ext uri="{FF2B5EF4-FFF2-40B4-BE49-F238E27FC236}">
                <a16:creationId xmlns:a16="http://schemas.microsoft.com/office/drawing/2014/main" id="{D4004796-0750-429B-8FD0-9C94CE1E0E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641" y="254258"/>
            <a:ext cx="86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raz 5" descr="ksow">
            <a:extLst>
              <a:ext uri="{FF2B5EF4-FFF2-40B4-BE49-F238E27FC236}">
                <a16:creationId xmlns:a16="http://schemas.microsoft.com/office/drawing/2014/main" id="{08E1BCC2-1E4C-4941-9420-B3E69E0436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751" y="249916"/>
            <a:ext cx="14976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raz 6" descr="PROW-2014-20_301146529b">
            <a:extLst>
              <a:ext uri="{FF2B5EF4-FFF2-40B4-BE49-F238E27FC236}">
                <a16:creationId xmlns:a16="http://schemas.microsoft.com/office/drawing/2014/main" id="{C54DA277-A240-4A7D-B468-62929541EC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618" y="249916"/>
            <a:ext cx="886154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0" name="Symbol zastępczy zawartości 9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l-PL" dirty="0"/>
              <a:t>Dotychczasowe efekty rzeczowe LEADER:</a:t>
            </a:r>
          </a:p>
          <a:p>
            <a:pPr lvl="8"/>
            <a:endParaRPr lang="pl-PL" dirty="0"/>
          </a:p>
          <a:p>
            <a:pPr lvl="1"/>
            <a:r>
              <a:rPr lang="pl-PL" dirty="0"/>
              <a:t>9 942 utworzonych miejsc pracy, w tym:</a:t>
            </a:r>
          </a:p>
          <a:p>
            <a:pPr lvl="2"/>
            <a:r>
              <a:rPr lang="pl-PL" dirty="0"/>
              <a:t>5 761 w ramach nowoutworzonych działalności gospodarczych</a:t>
            </a:r>
          </a:p>
          <a:p>
            <a:pPr lvl="2"/>
            <a:r>
              <a:rPr lang="pl-PL" dirty="0"/>
              <a:t>4 181 w ramach istniejących przedsiębiorstw</a:t>
            </a:r>
          </a:p>
          <a:p>
            <a:pPr lvl="8"/>
            <a:endParaRPr lang="pl-PL" dirty="0"/>
          </a:p>
          <a:p>
            <a:pPr lvl="1"/>
            <a:r>
              <a:rPr lang="pl-PL" dirty="0"/>
              <a:t>5 138 wybudowanej lub przebudowanej infrastruktury</a:t>
            </a:r>
          </a:p>
          <a:p>
            <a:pPr lvl="3"/>
            <a:r>
              <a:rPr lang="pl-PL" dirty="0"/>
              <a:t>niekomercyjnej i ogólnodostępnej infrastruktury turystycznej, rekreacyjnej lub kulturalnej</a:t>
            </a:r>
          </a:p>
          <a:p>
            <a:pPr lvl="8"/>
            <a:endParaRPr lang="pl-PL" dirty="0"/>
          </a:p>
          <a:p>
            <a:pPr lvl="1"/>
            <a:r>
              <a:rPr lang="pl-PL" dirty="0"/>
              <a:t>802 projekty dotyczące zachowania dziedzictwa lokalnego</a:t>
            </a:r>
          </a:p>
          <a:p>
            <a:pPr lvl="8"/>
            <a:endParaRPr lang="pl-PL" dirty="0"/>
          </a:p>
          <a:p>
            <a:pPr lvl="1"/>
            <a:r>
              <a:rPr lang="pl-PL" dirty="0"/>
              <a:t>30 inkubatorów lokalnego przetwórstwa produktów rolnych</a:t>
            </a:r>
          </a:p>
          <a:p>
            <a:pPr lvl="1"/>
            <a:r>
              <a:rPr lang="pl-PL" dirty="0"/>
              <a:t>623 projekty grantowe</a:t>
            </a:r>
          </a:p>
        </p:txBody>
      </p:sp>
    </p:spTree>
    <p:extLst>
      <p:ext uri="{BB962C8B-B14F-4D97-AF65-F5344CB8AC3E}">
        <p14:creationId xmlns:p14="http://schemas.microsoft.com/office/powerpoint/2010/main" val="40495844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>
            <a:extLst>
              <a:ext uri="{FF2B5EF4-FFF2-40B4-BE49-F238E27FC236}">
                <a16:creationId xmlns:a16="http://schemas.microsoft.com/office/drawing/2014/main" id="{81F345B7-EE52-46DA-AA3D-AE4C6FB0946C}"/>
              </a:ext>
            </a:extLst>
          </p:cNvPr>
          <p:cNvSpPr txBox="1"/>
          <p:nvPr/>
        </p:nvSpPr>
        <p:spPr>
          <a:xfrm>
            <a:off x="380029" y="910156"/>
            <a:ext cx="11530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dirty="0"/>
              <a:t>Europejski Fundusz Rolny na rzecz Rozwoju Obszarów Wiejskich: Europa inwestująca w obszary wiejskie.</a:t>
            </a:r>
          </a:p>
          <a:p>
            <a:pPr algn="ctr"/>
            <a:r>
              <a:rPr lang="pl-PL" sz="1200" dirty="0"/>
              <a:t>Zostań partnerem KSOW, wypełnij formularz zgłoszeniowy na www.ksow.pl</a:t>
            </a:r>
          </a:p>
        </p:txBody>
      </p:sp>
      <p:pic>
        <p:nvPicPr>
          <p:cNvPr id="6" name="Obraz 4" descr="logo">
            <a:extLst>
              <a:ext uri="{FF2B5EF4-FFF2-40B4-BE49-F238E27FC236}">
                <a16:creationId xmlns:a16="http://schemas.microsoft.com/office/drawing/2014/main" id="{D4004796-0750-429B-8FD0-9C94CE1E0E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641" y="254258"/>
            <a:ext cx="86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raz 5" descr="ksow">
            <a:extLst>
              <a:ext uri="{FF2B5EF4-FFF2-40B4-BE49-F238E27FC236}">
                <a16:creationId xmlns:a16="http://schemas.microsoft.com/office/drawing/2014/main" id="{08E1BCC2-1E4C-4941-9420-B3E69E0436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751" y="249916"/>
            <a:ext cx="14976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raz 6" descr="PROW-2014-20_301146529b">
            <a:extLst>
              <a:ext uri="{FF2B5EF4-FFF2-40B4-BE49-F238E27FC236}">
                <a16:creationId xmlns:a16="http://schemas.microsoft.com/office/drawing/2014/main" id="{C54DA277-A240-4A7D-B468-62929541EC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618" y="249916"/>
            <a:ext cx="886154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ymbol zastępczy zawartości 9"/>
          <p:cNvSpPr>
            <a:spLocks noGrp="1"/>
          </p:cNvSpPr>
          <p:nvPr>
            <p:ph idx="1"/>
          </p:nvPr>
        </p:nvSpPr>
        <p:spPr>
          <a:xfrm>
            <a:off x="842751" y="1605492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2400" b="1" kern="0" dirty="0">
                <a:solidFill>
                  <a:srgbClr val="00843C"/>
                </a:solidFill>
                <a:latin typeface="Tw Cen MT"/>
              </a:rPr>
              <a:t>Postęp wdrażania LSR w PROW 14-20 stan na 31 sierpnia 2019 r.</a:t>
            </a:r>
            <a:endParaRPr lang="pl-PL" sz="2400" dirty="0"/>
          </a:p>
        </p:txBody>
      </p:sp>
      <p:graphicFrame>
        <p:nvGraphicFramePr>
          <p:cNvPr id="2" name="Obiekt 1"/>
          <p:cNvGraphicFramePr>
            <a:graphicFrameLocks noChangeAspect="1"/>
          </p:cNvGraphicFramePr>
          <p:nvPr>
            <p:extLst/>
          </p:nvPr>
        </p:nvGraphicFramePr>
        <p:xfrm>
          <a:off x="869950" y="2276475"/>
          <a:ext cx="10769600" cy="4479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Arkusz" r:id="rId6" imgW="9620205" imgH="4010132" progId="Excel.Sheet.12">
                  <p:embed/>
                </p:oleObj>
              </mc:Choice>
              <mc:Fallback>
                <p:oleObj name="Arkusz" r:id="rId6" imgW="9620205" imgH="4010132" progId="Excel.Shee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9950" y="2276475"/>
                        <a:ext cx="10769600" cy="4479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524515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>
            <a:extLst>
              <a:ext uri="{FF2B5EF4-FFF2-40B4-BE49-F238E27FC236}">
                <a16:creationId xmlns:a16="http://schemas.microsoft.com/office/drawing/2014/main" id="{81F345B7-EE52-46DA-AA3D-AE4C6FB0946C}"/>
              </a:ext>
            </a:extLst>
          </p:cNvPr>
          <p:cNvSpPr txBox="1"/>
          <p:nvPr/>
        </p:nvSpPr>
        <p:spPr>
          <a:xfrm>
            <a:off x="380029" y="910156"/>
            <a:ext cx="11530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dirty="0"/>
              <a:t>Europejski Fundusz Rolny na rzecz Rozwoju Obszarów Wiejskich: Europa inwestująca w obszary wiejskie.</a:t>
            </a:r>
          </a:p>
          <a:p>
            <a:pPr algn="ctr"/>
            <a:r>
              <a:rPr lang="pl-PL" sz="1200" dirty="0"/>
              <a:t>Zostań partnerem KSOW, wypełnij formularz zgłoszeniowy na www.ksow.pl</a:t>
            </a:r>
          </a:p>
        </p:txBody>
      </p:sp>
      <p:pic>
        <p:nvPicPr>
          <p:cNvPr id="6" name="Obraz 4" descr="logo">
            <a:extLst>
              <a:ext uri="{FF2B5EF4-FFF2-40B4-BE49-F238E27FC236}">
                <a16:creationId xmlns:a16="http://schemas.microsoft.com/office/drawing/2014/main" id="{D4004796-0750-429B-8FD0-9C94CE1E0E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641" y="254258"/>
            <a:ext cx="86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raz 5" descr="ksow">
            <a:extLst>
              <a:ext uri="{FF2B5EF4-FFF2-40B4-BE49-F238E27FC236}">
                <a16:creationId xmlns:a16="http://schemas.microsoft.com/office/drawing/2014/main" id="{08E1BCC2-1E4C-4941-9420-B3E69E0436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751" y="249916"/>
            <a:ext cx="14976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raz 6" descr="PROW-2014-20_301146529b">
            <a:extLst>
              <a:ext uri="{FF2B5EF4-FFF2-40B4-BE49-F238E27FC236}">
                <a16:creationId xmlns:a16="http://schemas.microsoft.com/office/drawing/2014/main" id="{C54DA277-A240-4A7D-B468-62929541EC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618" y="249916"/>
            <a:ext cx="886154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ytuł 8"/>
          <p:cNvSpPr>
            <a:spLocks noGrp="1"/>
          </p:cNvSpPr>
          <p:nvPr>
            <p:ph type="title"/>
          </p:nvPr>
        </p:nvSpPr>
        <p:spPr>
          <a:xfrm>
            <a:off x="772733" y="1371821"/>
            <a:ext cx="11138218" cy="864772"/>
          </a:xfrm>
        </p:spPr>
        <p:txBody>
          <a:bodyPr>
            <a:noAutofit/>
          </a:bodyPr>
          <a:lstStyle/>
          <a:p>
            <a:pPr lvl="0" algn="ctr"/>
            <a:r>
              <a:rPr lang="pl-PL" sz="2400" b="1" kern="0" dirty="0">
                <a:solidFill>
                  <a:srgbClr val="00843C"/>
                </a:solidFill>
                <a:latin typeface="Tw Cen MT"/>
              </a:rPr>
              <a:t>% postęp wdrażania LSR w PROW 14-20 (porównanie z PROW 2007-2013 </a:t>
            </a:r>
            <a:br>
              <a:rPr lang="pl-PL" sz="2400" b="1" kern="0" dirty="0">
                <a:solidFill>
                  <a:srgbClr val="00843C"/>
                </a:solidFill>
                <a:latin typeface="Tw Cen MT"/>
              </a:rPr>
            </a:br>
            <a:r>
              <a:rPr lang="pl-PL" sz="2400" b="1" kern="0" dirty="0">
                <a:solidFill>
                  <a:srgbClr val="00843C"/>
                </a:solidFill>
                <a:latin typeface="Tw Cen MT"/>
              </a:rPr>
              <a:t>wg czasu pozostałego do końca realizacji programów)</a:t>
            </a:r>
            <a:endParaRPr lang="pl-PL" sz="2400" dirty="0"/>
          </a:p>
        </p:txBody>
      </p:sp>
      <p:graphicFrame>
        <p:nvGraphicFramePr>
          <p:cNvPr id="12" name="Wykres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3414447"/>
              </p:ext>
            </p:extLst>
          </p:nvPr>
        </p:nvGraphicFramePr>
        <p:xfrm>
          <a:off x="863600" y="2044420"/>
          <a:ext cx="10498667" cy="48135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pole tekstowe 6"/>
          <p:cNvSpPr txBox="1"/>
          <p:nvPr/>
        </p:nvSpPr>
        <p:spPr>
          <a:xfrm>
            <a:off x="7621674" y="2350469"/>
            <a:ext cx="1296143" cy="325014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txBody>
          <a:bodyPr vert="horz" wrap="non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pl-PL" sz="1600" b="1" i="0" u="none" strike="noStrike" kern="0" cap="none" spc="0" baseline="0" dirty="0">
                <a:solidFill>
                  <a:srgbClr val="FFFFFF"/>
                </a:solidFill>
                <a:uFillTx/>
                <a:latin typeface="Calibri"/>
              </a:rPr>
              <a:t>PROW 07-13</a:t>
            </a:r>
          </a:p>
        </p:txBody>
      </p:sp>
      <p:cxnSp>
        <p:nvCxnSpPr>
          <p:cNvPr id="14" name="Łącznik prosty ze strzałką 12"/>
          <p:cNvCxnSpPr/>
          <p:nvPr/>
        </p:nvCxnSpPr>
        <p:spPr>
          <a:xfrm flipH="1">
            <a:off x="6613563" y="2675483"/>
            <a:ext cx="1008112" cy="197533"/>
          </a:xfrm>
          <a:prstGeom prst="straightConnector1">
            <a:avLst/>
          </a:prstGeom>
          <a:noFill/>
          <a:ln w="28575">
            <a:solidFill>
              <a:srgbClr val="A6A6A6"/>
            </a:solidFill>
            <a:prstDash val="solid"/>
            <a:tailEnd type="arrow"/>
          </a:ln>
        </p:spPr>
      </p:cxnSp>
      <p:cxnSp>
        <p:nvCxnSpPr>
          <p:cNvPr id="15" name="Łącznik prosty ze strzałką 13"/>
          <p:cNvCxnSpPr/>
          <p:nvPr/>
        </p:nvCxnSpPr>
        <p:spPr>
          <a:xfrm>
            <a:off x="8917817" y="2675483"/>
            <a:ext cx="514050" cy="393405"/>
          </a:xfrm>
          <a:prstGeom prst="straightConnector1">
            <a:avLst/>
          </a:prstGeom>
          <a:noFill/>
          <a:ln w="28575">
            <a:solidFill>
              <a:srgbClr val="A6A6A6"/>
            </a:solidFill>
            <a:prstDash val="solid"/>
            <a:tailEnd type="arrow"/>
          </a:ln>
        </p:spPr>
      </p:cxnSp>
      <p:sp>
        <p:nvSpPr>
          <p:cNvPr id="16" name="pole tekstowe 1"/>
          <p:cNvSpPr txBox="1"/>
          <p:nvPr/>
        </p:nvSpPr>
        <p:spPr>
          <a:xfrm>
            <a:off x="4560605" y="2743911"/>
            <a:ext cx="1427168" cy="3249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vert="horz" wrap="non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pl-PL" sz="1600" b="1" i="0" u="none" strike="noStrike" kern="1200" cap="none" spc="0" baseline="0" dirty="0">
                <a:solidFill>
                  <a:srgbClr val="FFFFFF"/>
                </a:solidFill>
                <a:uFillTx/>
                <a:latin typeface="Calibri"/>
              </a:rPr>
              <a:t>Złożone WOPP </a:t>
            </a:r>
          </a:p>
        </p:txBody>
      </p:sp>
      <p:sp>
        <p:nvSpPr>
          <p:cNvPr id="17" name="pole tekstowe 1"/>
          <p:cNvSpPr txBox="1"/>
          <p:nvPr/>
        </p:nvSpPr>
        <p:spPr>
          <a:xfrm>
            <a:off x="5821454" y="3576018"/>
            <a:ext cx="648071" cy="324977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vert="horz" wrap="non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pl-PL" sz="1600" b="1" i="0" u="none" strike="noStrike" kern="1200" cap="none" spc="0" baseline="0">
                <a:solidFill>
                  <a:srgbClr val="FFFFFF"/>
                </a:solidFill>
                <a:uFillTx/>
                <a:latin typeface="Calibri"/>
              </a:rPr>
              <a:t>UOPP</a:t>
            </a:r>
          </a:p>
        </p:txBody>
      </p:sp>
      <p:sp>
        <p:nvSpPr>
          <p:cNvPr id="18" name="pole tekstowe 1"/>
          <p:cNvSpPr txBox="1"/>
          <p:nvPr/>
        </p:nvSpPr>
        <p:spPr>
          <a:xfrm>
            <a:off x="5685267" y="4233110"/>
            <a:ext cx="605012" cy="32497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vert="horz" wrap="non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pl-PL" sz="1600" b="1" i="0" u="none" strike="noStrike" kern="1200" cap="none" spc="0" baseline="0" dirty="0">
                <a:solidFill>
                  <a:srgbClr val="FFFFFF"/>
                </a:solidFill>
                <a:uFillTx/>
                <a:latin typeface="Calibri"/>
              </a:rPr>
              <a:t>WOP</a:t>
            </a:r>
          </a:p>
        </p:txBody>
      </p:sp>
      <p:sp>
        <p:nvSpPr>
          <p:cNvPr id="19" name="pole tekstowe 1"/>
          <p:cNvSpPr txBox="1"/>
          <p:nvPr/>
        </p:nvSpPr>
        <p:spPr>
          <a:xfrm>
            <a:off x="5842897" y="4834726"/>
            <a:ext cx="2088233" cy="32497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vert="horz" wrap="none" lIns="91440" tIns="45720" rIns="91440" bIns="45720" anchor="t" anchorCtr="0" compatLnSpc="1"/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pl-PL" sz="1600" b="1" i="0" u="none" strike="noStrike" kern="1200" cap="none" spc="0" baseline="0" dirty="0">
                <a:solidFill>
                  <a:srgbClr val="FFFFFF"/>
                </a:solidFill>
                <a:uFillTx/>
                <a:latin typeface="Calibri"/>
              </a:rPr>
              <a:t>Płatności zrealizowane</a:t>
            </a:r>
          </a:p>
        </p:txBody>
      </p:sp>
    </p:spTree>
    <p:extLst>
      <p:ext uri="{BB962C8B-B14F-4D97-AF65-F5344CB8AC3E}">
        <p14:creationId xmlns:p14="http://schemas.microsoft.com/office/powerpoint/2010/main" val="15992216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>
            <a:extLst>
              <a:ext uri="{FF2B5EF4-FFF2-40B4-BE49-F238E27FC236}">
                <a16:creationId xmlns:a16="http://schemas.microsoft.com/office/drawing/2014/main" id="{81F345B7-EE52-46DA-AA3D-AE4C6FB0946C}"/>
              </a:ext>
            </a:extLst>
          </p:cNvPr>
          <p:cNvSpPr txBox="1"/>
          <p:nvPr/>
        </p:nvSpPr>
        <p:spPr>
          <a:xfrm>
            <a:off x="380029" y="910156"/>
            <a:ext cx="11530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dirty="0"/>
              <a:t>Europejski Fundusz Rolny na rzecz Rozwoju Obszarów Wiejskich: Europa inwestująca w obszary wiejskie.</a:t>
            </a:r>
          </a:p>
          <a:p>
            <a:pPr algn="ctr"/>
            <a:r>
              <a:rPr lang="pl-PL" sz="1200" dirty="0"/>
              <a:t>Zostań partnerem KSOW, wypełnij formularz zgłoszeniowy na www.ksow.pl</a:t>
            </a:r>
          </a:p>
        </p:txBody>
      </p:sp>
      <p:pic>
        <p:nvPicPr>
          <p:cNvPr id="6" name="Obraz 4" descr="logo">
            <a:extLst>
              <a:ext uri="{FF2B5EF4-FFF2-40B4-BE49-F238E27FC236}">
                <a16:creationId xmlns:a16="http://schemas.microsoft.com/office/drawing/2014/main" id="{D4004796-0750-429B-8FD0-9C94CE1E0E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641" y="254258"/>
            <a:ext cx="86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raz 5" descr="ksow">
            <a:extLst>
              <a:ext uri="{FF2B5EF4-FFF2-40B4-BE49-F238E27FC236}">
                <a16:creationId xmlns:a16="http://schemas.microsoft.com/office/drawing/2014/main" id="{08E1BCC2-1E4C-4941-9420-B3E69E0436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751" y="249916"/>
            <a:ext cx="14976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raz 6" descr="PROW-2014-20_301146529b">
            <a:extLst>
              <a:ext uri="{FF2B5EF4-FFF2-40B4-BE49-F238E27FC236}">
                <a16:creationId xmlns:a16="http://schemas.microsoft.com/office/drawing/2014/main" id="{C54DA277-A240-4A7D-B468-62929541EC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618" y="249916"/>
            <a:ext cx="886154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ytuł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10" name="Symbol zastępczy zawartości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sz="2400" b="1" dirty="0"/>
              <a:t>Kamienie milowe</a:t>
            </a:r>
          </a:p>
          <a:p>
            <a:pPr marL="0" indent="0">
              <a:buNone/>
            </a:pPr>
            <a:endParaRPr lang="pl-PL" sz="2400" b="1" dirty="0"/>
          </a:p>
          <a:p>
            <a:pPr lvl="0"/>
            <a:r>
              <a:rPr lang="pl-PL" sz="2400" b="1" dirty="0"/>
              <a:t>18</a:t>
            </a:r>
            <a:r>
              <a:rPr lang="pl-PL" sz="2400" dirty="0"/>
              <a:t> LGD objętych obniżką budżetu LSR</a:t>
            </a:r>
          </a:p>
          <a:p>
            <a:pPr lvl="0"/>
            <a:r>
              <a:rPr lang="pl-PL" sz="2400" b="1" dirty="0"/>
              <a:t>129</a:t>
            </a:r>
            <a:r>
              <a:rPr lang="pl-PL" sz="2400" dirty="0"/>
              <a:t> LGD </a:t>
            </a:r>
            <a:r>
              <a:rPr lang="pl-PL" sz="2400" dirty="0" err="1"/>
              <a:t>mogłoubiegać</a:t>
            </a:r>
            <a:r>
              <a:rPr lang="pl-PL" sz="2400" dirty="0"/>
              <a:t> się o bonusy</a:t>
            </a:r>
          </a:p>
          <a:p>
            <a:pPr marL="0" lvl="0" indent="0" algn="ctr">
              <a:buNone/>
            </a:pPr>
            <a:endParaRPr lang="pl-PL" sz="1600" dirty="0"/>
          </a:p>
          <a:p>
            <a:pPr marL="0" indent="0" algn="ctr">
              <a:buNone/>
            </a:pPr>
            <a:r>
              <a:rPr lang="pl-PL" sz="3200" b="1" dirty="0"/>
              <a:t>128</a:t>
            </a:r>
            <a:r>
              <a:rPr lang="pl-PL" sz="3200" dirty="0"/>
              <a:t> LGD otrzymało bonusy łącznie na kwotę  27, 1 mln euro, tj. ponad </a:t>
            </a:r>
            <a:r>
              <a:rPr lang="pl-PL" sz="3200" b="1" dirty="0"/>
              <a:t>108 mln zł </a:t>
            </a:r>
            <a:r>
              <a:rPr lang="pl-PL" sz="3200" dirty="0"/>
              <a:t>(przy kursie 4zł/euro)</a:t>
            </a:r>
            <a:r>
              <a:rPr lang="pl-PL" sz="1400" dirty="0"/>
              <a:t> </a:t>
            </a:r>
          </a:p>
          <a:p>
            <a:pPr marL="0" lvl="0" indent="0" algn="ctr">
              <a:buNone/>
            </a:pPr>
            <a:endParaRPr lang="pl-PL" sz="1400" dirty="0"/>
          </a:p>
          <a:p>
            <a:pPr marL="0" indent="0">
              <a:buNone/>
            </a:pP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34591447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>
            <a:extLst>
              <a:ext uri="{FF2B5EF4-FFF2-40B4-BE49-F238E27FC236}">
                <a16:creationId xmlns:a16="http://schemas.microsoft.com/office/drawing/2014/main" id="{81F345B7-EE52-46DA-AA3D-AE4C6FB0946C}"/>
              </a:ext>
            </a:extLst>
          </p:cNvPr>
          <p:cNvSpPr txBox="1"/>
          <p:nvPr/>
        </p:nvSpPr>
        <p:spPr>
          <a:xfrm>
            <a:off x="380029" y="910156"/>
            <a:ext cx="115309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dirty="0"/>
              <a:t>Europejski Fundusz Rolny na rzecz Rozwoju Obszarów Wiejskich: Europa inwestująca w obszary wiejskie.</a:t>
            </a:r>
          </a:p>
          <a:p>
            <a:pPr algn="ctr"/>
            <a:r>
              <a:rPr lang="pl-PL" sz="1200" dirty="0"/>
              <a:t>Podmiotem odpowiedzialnym za treść niniejszej prezentacji jest Stowarzyszenie Rozwoju Wsi Świętokrzyskiej.</a:t>
            </a:r>
          </a:p>
          <a:p>
            <a:pPr algn="ctr"/>
            <a:r>
              <a:rPr lang="pl-PL" sz="1200" dirty="0"/>
              <a:t>Zostań partnerem KSOW, wypełnij formularz zgłoszeniowy na www.ksow.pl</a:t>
            </a:r>
          </a:p>
        </p:txBody>
      </p:sp>
      <p:pic>
        <p:nvPicPr>
          <p:cNvPr id="6" name="Obraz 4" descr="logo">
            <a:extLst>
              <a:ext uri="{FF2B5EF4-FFF2-40B4-BE49-F238E27FC236}">
                <a16:creationId xmlns:a16="http://schemas.microsoft.com/office/drawing/2014/main" id="{D4004796-0750-429B-8FD0-9C94CE1E0E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641" y="254258"/>
            <a:ext cx="86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raz 5" descr="ksow">
            <a:extLst>
              <a:ext uri="{FF2B5EF4-FFF2-40B4-BE49-F238E27FC236}">
                <a16:creationId xmlns:a16="http://schemas.microsoft.com/office/drawing/2014/main" id="{08E1BCC2-1E4C-4941-9420-B3E69E0436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751" y="249916"/>
            <a:ext cx="14976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raz 6" descr="PROW-2014-20_301146529b">
            <a:extLst>
              <a:ext uri="{FF2B5EF4-FFF2-40B4-BE49-F238E27FC236}">
                <a16:creationId xmlns:a16="http://schemas.microsoft.com/office/drawing/2014/main" id="{C54DA277-A240-4A7D-B468-62929541EC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618" y="249916"/>
            <a:ext cx="886154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ymbol zastępczy zawartości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pl-PL" sz="2400" dirty="0"/>
          </a:p>
          <a:p>
            <a:pPr marL="0" indent="0" algn="ctr">
              <a:buNone/>
            </a:pPr>
            <a:endParaRPr lang="pl-PL" sz="2400" dirty="0"/>
          </a:p>
          <a:p>
            <a:pPr marL="0" indent="0" algn="ctr">
              <a:buNone/>
            </a:pPr>
            <a:endParaRPr lang="pl-PL" sz="2400" dirty="0"/>
          </a:p>
          <a:p>
            <a:pPr marL="0" indent="0" algn="ctr">
              <a:buNone/>
            </a:pPr>
            <a:endParaRPr lang="pl-PL" sz="2400" dirty="0"/>
          </a:p>
          <a:p>
            <a:pPr marL="0" indent="0" algn="ctr">
              <a:buNone/>
            </a:pPr>
            <a:r>
              <a:rPr lang="pl-PL" sz="2400" dirty="0"/>
              <a:t>Dziękuję za uwagę.</a:t>
            </a:r>
          </a:p>
        </p:txBody>
      </p:sp>
    </p:spTree>
    <p:extLst>
      <p:ext uri="{BB962C8B-B14F-4D97-AF65-F5344CB8AC3E}">
        <p14:creationId xmlns:p14="http://schemas.microsoft.com/office/powerpoint/2010/main" val="3875673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>
            <a:extLst>
              <a:ext uri="{FF2B5EF4-FFF2-40B4-BE49-F238E27FC236}">
                <a16:creationId xmlns:a16="http://schemas.microsoft.com/office/drawing/2014/main" id="{81F345B7-EE52-46DA-AA3D-AE4C6FB0946C}"/>
              </a:ext>
            </a:extLst>
          </p:cNvPr>
          <p:cNvSpPr txBox="1"/>
          <p:nvPr/>
        </p:nvSpPr>
        <p:spPr>
          <a:xfrm>
            <a:off x="380029" y="910156"/>
            <a:ext cx="11530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dirty="0"/>
              <a:t>Europejski Fundusz Rolny na rzecz Rozwoju Obszarów Wiejskich: Europa inwestująca w obszary wiejskie.</a:t>
            </a:r>
          </a:p>
          <a:p>
            <a:pPr algn="ctr"/>
            <a:r>
              <a:rPr lang="pl-PL" sz="1200" dirty="0"/>
              <a:t>Zostań partnerem KSOW, wypełnij formularz zgłoszeniowy na www.ksow.pl</a:t>
            </a:r>
          </a:p>
        </p:txBody>
      </p:sp>
      <p:pic>
        <p:nvPicPr>
          <p:cNvPr id="6" name="Obraz 4" descr="logo">
            <a:extLst>
              <a:ext uri="{FF2B5EF4-FFF2-40B4-BE49-F238E27FC236}">
                <a16:creationId xmlns:a16="http://schemas.microsoft.com/office/drawing/2014/main" id="{D4004796-0750-429B-8FD0-9C94CE1E0E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641" y="254258"/>
            <a:ext cx="86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raz 5" descr="ksow">
            <a:extLst>
              <a:ext uri="{FF2B5EF4-FFF2-40B4-BE49-F238E27FC236}">
                <a16:creationId xmlns:a16="http://schemas.microsoft.com/office/drawing/2014/main" id="{08E1BCC2-1E4C-4941-9420-B3E69E0436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751" y="249916"/>
            <a:ext cx="14976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raz 6" descr="PROW-2014-20_301146529b">
            <a:extLst>
              <a:ext uri="{FF2B5EF4-FFF2-40B4-BE49-F238E27FC236}">
                <a16:creationId xmlns:a16="http://schemas.microsoft.com/office/drawing/2014/main" id="{C54DA277-A240-4A7D-B468-62929541EC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618" y="249916"/>
            <a:ext cx="886154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ymbol zastępczy zawartości 9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l-PL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Trochę historii:</a:t>
            </a:r>
          </a:p>
          <a:p>
            <a:endParaRPr lang="pl-PL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LEADER + </a:t>
            </a:r>
            <a:r>
              <a:rPr lang="pl-P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pilotaż w ramach Sektorowego Programu Operacyjnego na lata 		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200</a:t>
            </a:r>
            <a:r>
              <a:rPr lang="pl-P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–2006</a:t>
            </a:r>
            <a:r>
              <a:rPr lang="pl-P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endParaRPr lang="pl-PL" sz="2400" dirty="0"/>
          </a:p>
          <a:p>
            <a:r>
              <a:rPr lang="pl-PL" sz="2400" dirty="0"/>
              <a:t>LEADER – Oś 4. Programu Rozwoju Obszarów Wiejskich na lata 2007-2013,</a:t>
            </a:r>
          </a:p>
          <a:p>
            <a:endParaRPr lang="pl-PL" sz="2400" dirty="0"/>
          </a:p>
          <a:p>
            <a:r>
              <a:rPr lang="pl-PL" sz="2400" dirty="0"/>
              <a:t>LEADER/ RLKS – Działanie 19. Programu Rozwoju Obszarów Wiejskich na lata 2014-2020,</a:t>
            </a:r>
          </a:p>
          <a:p>
            <a:endParaRPr lang="pl-PL" sz="2400" dirty="0"/>
          </a:p>
          <a:p>
            <a:r>
              <a:rPr lang="pl-PL" sz="2400" dirty="0"/>
              <a:t>LEADER/RLKS w ramach Krajowego Planu Strategicznego (2021-2027).</a:t>
            </a:r>
          </a:p>
        </p:txBody>
      </p:sp>
    </p:spTree>
    <p:extLst>
      <p:ext uri="{BB962C8B-B14F-4D97-AF65-F5344CB8AC3E}">
        <p14:creationId xmlns:p14="http://schemas.microsoft.com/office/powerpoint/2010/main" val="2174255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>
            <a:extLst>
              <a:ext uri="{FF2B5EF4-FFF2-40B4-BE49-F238E27FC236}">
                <a16:creationId xmlns:a16="http://schemas.microsoft.com/office/drawing/2014/main" id="{81F345B7-EE52-46DA-AA3D-AE4C6FB0946C}"/>
              </a:ext>
            </a:extLst>
          </p:cNvPr>
          <p:cNvSpPr txBox="1"/>
          <p:nvPr/>
        </p:nvSpPr>
        <p:spPr>
          <a:xfrm>
            <a:off x="380029" y="910156"/>
            <a:ext cx="11530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dirty="0"/>
              <a:t>Europejski Fundusz Rolny na rzecz Rozwoju Obszarów Wiejskich: Europa inwestująca w obszary wiejskie.</a:t>
            </a:r>
          </a:p>
          <a:p>
            <a:pPr algn="ctr"/>
            <a:r>
              <a:rPr lang="pl-PL" sz="1200" dirty="0"/>
              <a:t>Zostań partnerem KSOW, wypełnij formularz zgłoszeniowy na www.ksow.pl</a:t>
            </a:r>
          </a:p>
        </p:txBody>
      </p:sp>
      <p:pic>
        <p:nvPicPr>
          <p:cNvPr id="6" name="Obraz 4" descr="logo">
            <a:extLst>
              <a:ext uri="{FF2B5EF4-FFF2-40B4-BE49-F238E27FC236}">
                <a16:creationId xmlns:a16="http://schemas.microsoft.com/office/drawing/2014/main" id="{D4004796-0750-429B-8FD0-9C94CE1E0E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641" y="254258"/>
            <a:ext cx="86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raz 5" descr="ksow">
            <a:extLst>
              <a:ext uri="{FF2B5EF4-FFF2-40B4-BE49-F238E27FC236}">
                <a16:creationId xmlns:a16="http://schemas.microsoft.com/office/drawing/2014/main" id="{08E1BCC2-1E4C-4941-9420-B3E69E0436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751" y="249916"/>
            <a:ext cx="14976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raz 6" descr="PROW-2014-20_301146529b">
            <a:extLst>
              <a:ext uri="{FF2B5EF4-FFF2-40B4-BE49-F238E27FC236}">
                <a16:creationId xmlns:a16="http://schemas.microsoft.com/office/drawing/2014/main" id="{C54DA277-A240-4A7D-B468-62929541EC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618" y="249916"/>
            <a:ext cx="886154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ytuł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10" name="Symbol zastępczy zawartości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sz="2400" b="1" dirty="0"/>
              <a:t>LEADER+ </a:t>
            </a:r>
          </a:p>
          <a:p>
            <a:pPr marL="0" indent="0">
              <a:buNone/>
            </a:pPr>
            <a:r>
              <a:rPr lang="pl-PL" sz="1900" b="1" dirty="0"/>
              <a:t>- </a:t>
            </a:r>
            <a:r>
              <a:rPr lang="pl-PL" sz="1900" dirty="0"/>
              <a:t>pilotaż, tylko 2 lata 2004-2006</a:t>
            </a:r>
          </a:p>
          <a:p>
            <a:pPr marL="0" indent="0">
              <a:buNone/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IZ – MRIRW, AP – ARiMR, IP – FAPA - wdrażanie centralne;</a:t>
            </a:r>
          </a:p>
          <a:p>
            <a:pPr marL="0" indent="0">
              <a:buNone/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Zintegrowana Strategia Rozwoju Obszarów Wiejskich - ZSROW</a:t>
            </a:r>
          </a:p>
          <a:p>
            <a:pPr marL="0" indent="0">
              <a:buNone/>
            </a:pPr>
            <a:r>
              <a:rPr lang="pl-PL" sz="19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Schemat I </a:t>
            </a:r>
          </a:p>
          <a:p>
            <a:pPr marL="0" indent="0">
              <a:buNone/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- 167 zrealizowanych projektów (150 tys. zł./beneficjenta tj. np. gminę, org pozarządową),</a:t>
            </a:r>
          </a:p>
          <a:p>
            <a:pPr marL="0" indent="0">
              <a:buNone/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 w sumie 5 575 000,00 Euro), </a:t>
            </a:r>
          </a:p>
          <a:p>
            <a:pPr marL="0" indent="0">
              <a:buNone/>
            </a:pPr>
            <a:r>
              <a:rPr lang="pl-PL" sz="19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Schemat II </a:t>
            </a: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149 projektów (po 750 tys. zł/beneficjenta LGD)</a:t>
            </a:r>
          </a:p>
          <a:p>
            <a:pPr marL="0" indent="0">
              <a:buNone/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250 LGD (fundacje, stowarzyszenia, związki stowarzyszeń), </a:t>
            </a:r>
          </a:p>
          <a:p>
            <a:pPr marL="0" indent="0">
              <a:buNone/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w sumie 24 868 952, 00 Euro),</a:t>
            </a:r>
          </a:p>
          <a:p>
            <a:pPr marL="0" indent="0">
              <a:buNone/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razem po realokacji </a:t>
            </a:r>
            <a:r>
              <a:rPr lang="pl-PL" sz="19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30 443 952,00 Euro</a:t>
            </a:r>
          </a:p>
          <a:p>
            <a:pPr marL="0" indent="0">
              <a:buNone/>
            </a:pP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37199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221" y="63078"/>
            <a:ext cx="7072312" cy="6710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6657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>
            <a:extLst>
              <a:ext uri="{FF2B5EF4-FFF2-40B4-BE49-F238E27FC236}">
                <a16:creationId xmlns:a16="http://schemas.microsoft.com/office/drawing/2014/main" id="{81F345B7-EE52-46DA-AA3D-AE4C6FB0946C}"/>
              </a:ext>
            </a:extLst>
          </p:cNvPr>
          <p:cNvSpPr txBox="1"/>
          <p:nvPr/>
        </p:nvSpPr>
        <p:spPr>
          <a:xfrm>
            <a:off x="380029" y="910156"/>
            <a:ext cx="11530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dirty="0"/>
              <a:t>Europejski Fundusz Rolny na rzecz Rozwoju Obszarów Wiejskich: Europa inwestująca w obszary wiejskie.</a:t>
            </a:r>
          </a:p>
          <a:p>
            <a:pPr algn="ctr"/>
            <a:r>
              <a:rPr lang="pl-PL" sz="1200" dirty="0"/>
              <a:t>Zostań partnerem KSOW, wypełnij formularz zgłoszeniowy na www.ksow.pl</a:t>
            </a:r>
          </a:p>
        </p:txBody>
      </p:sp>
      <p:pic>
        <p:nvPicPr>
          <p:cNvPr id="6" name="Obraz 4" descr="logo">
            <a:extLst>
              <a:ext uri="{FF2B5EF4-FFF2-40B4-BE49-F238E27FC236}">
                <a16:creationId xmlns:a16="http://schemas.microsoft.com/office/drawing/2014/main" id="{D4004796-0750-429B-8FD0-9C94CE1E0E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641" y="254258"/>
            <a:ext cx="86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raz 5" descr="ksow">
            <a:extLst>
              <a:ext uri="{FF2B5EF4-FFF2-40B4-BE49-F238E27FC236}">
                <a16:creationId xmlns:a16="http://schemas.microsoft.com/office/drawing/2014/main" id="{08E1BCC2-1E4C-4941-9420-B3E69E0436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751" y="249916"/>
            <a:ext cx="14976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raz 6" descr="PROW-2014-20_301146529b">
            <a:extLst>
              <a:ext uri="{FF2B5EF4-FFF2-40B4-BE49-F238E27FC236}">
                <a16:creationId xmlns:a16="http://schemas.microsoft.com/office/drawing/2014/main" id="{C54DA277-A240-4A7D-B468-62929541EC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618" y="249916"/>
            <a:ext cx="886154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ytuł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10" name="Symbol zastępczy zawartości 9"/>
          <p:cNvSpPr>
            <a:spLocks noGrp="1"/>
          </p:cNvSpPr>
          <p:nvPr>
            <p:ph idx="1"/>
          </p:nvPr>
        </p:nvSpPr>
        <p:spPr>
          <a:xfrm>
            <a:off x="838200" y="1540933"/>
            <a:ext cx="10515600" cy="4953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l-PL" sz="2400" b="1" dirty="0"/>
              <a:t>LEADER – Oś 4. Programu Rozwoju Obszarów Wiejskich na lata 2007-2013</a:t>
            </a:r>
          </a:p>
          <a:p>
            <a:pPr marL="0" indent="0">
              <a:buNone/>
            </a:pPr>
            <a:endParaRPr lang="pl-PL" sz="2400" b="1" dirty="0"/>
          </a:p>
          <a:p>
            <a:pPr marL="0" indent="0">
              <a:buNone/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IZ – MRIRW, AP – </a:t>
            </a:r>
            <a:r>
              <a:rPr lang="pl-PL" sz="19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MRiMR</a:t>
            </a: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IP – samorządy województw - wdrażanie regionalne;</a:t>
            </a:r>
          </a:p>
          <a:p>
            <a:pPr marL="0" indent="0">
              <a:buNone/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338 LGD (forma prawna „specjalne stowarzyszenie”, fundacja, związek stowarzyszeń), </a:t>
            </a:r>
          </a:p>
          <a:p>
            <a:pPr marL="0" indent="0">
              <a:buNone/>
            </a:pPr>
            <a:r>
              <a:rPr lang="pl-PL" sz="1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Pokrycie obszaru 93%, ludność objęta wsparciem – 91%,</a:t>
            </a:r>
          </a:p>
          <a:p>
            <a:pPr marL="0" indent="0">
              <a:buNone/>
            </a:pPr>
            <a:r>
              <a:rPr lang="pl-PL" sz="1900" dirty="0">
                <a:latin typeface="Calibri" panose="020F0502020204030204" pitchFamily="34" charset="0"/>
                <a:cs typeface="Times New Roman" panose="02020603050405020304" pitchFamily="18" charset="0"/>
              </a:rPr>
              <a:t>Strategie Rozwoju Lokalnego – LSR, </a:t>
            </a:r>
          </a:p>
          <a:p>
            <a:pPr marL="0" indent="0">
              <a:buNone/>
            </a:pPr>
            <a:r>
              <a:rPr lang="pl-PL" sz="1900" dirty="0"/>
              <a:t>Beneficjenci: </a:t>
            </a:r>
          </a:p>
          <a:p>
            <a:r>
              <a:rPr lang="pl-PL" sz="1900" dirty="0"/>
              <a:t>LGD (działania 421 i 431) </a:t>
            </a:r>
          </a:p>
          <a:p>
            <a:r>
              <a:rPr lang="pl-PL" sz="1900" dirty="0"/>
              <a:t>Podmioty z obszaru objętego LSR: osoby fizyczne, osoby prawne, w tym organizacje pozarządowe, przedsiębiorcy, gminy (działanie 413)</a:t>
            </a:r>
          </a:p>
          <a:p>
            <a:pPr marL="0" indent="0">
              <a:buNone/>
            </a:pPr>
            <a:r>
              <a:rPr lang="pl-PL" sz="1900" dirty="0"/>
              <a:t>Liczba operacji w działaniu 413 - ponad 40 tys. w tym dominująca liczba „małych projektów” - ok. 29 tys.</a:t>
            </a:r>
          </a:p>
          <a:p>
            <a:pPr marL="0" indent="0">
              <a:buNone/>
            </a:pPr>
            <a:r>
              <a:rPr lang="pl-PL" sz="1900" dirty="0">
                <a:latin typeface="Calibri" panose="020F0502020204030204" pitchFamily="34" charset="0"/>
                <a:cs typeface="Times New Roman" panose="02020603050405020304" pitchFamily="18" charset="0"/>
              </a:rPr>
              <a:t>Budżet: 787 500 000,00 Euro ( w tym 620 500 000,00 na działanie 413)</a:t>
            </a:r>
          </a:p>
          <a:p>
            <a:pPr marL="0" indent="0">
              <a:buNone/>
            </a:pPr>
            <a:r>
              <a:rPr lang="pl-PL" sz="1900" dirty="0"/>
              <a:t>Wypłacono: finalnie 806 400 000 mln Euro </a:t>
            </a:r>
          </a:p>
          <a:p>
            <a:pPr marL="0" indent="0">
              <a:buNone/>
            </a:pPr>
            <a:endParaRPr lang="pl-PL" sz="1400" dirty="0"/>
          </a:p>
          <a:p>
            <a:pPr marL="0" indent="0">
              <a:buNone/>
            </a:pPr>
            <a:endParaRPr lang="pl-PL" sz="1400" dirty="0"/>
          </a:p>
        </p:txBody>
      </p:sp>
    </p:spTree>
    <p:extLst>
      <p:ext uri="{BB962C8B-B14F-4D97-AF65-F5344CB8AC3E}">
        <p14:creationId xmlns:p14="http://schemas.microsoft.com/office/powerpoint/2010/main" val="19098962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0933" y="29115"/>
            <a:ext cx="6688667" cy="668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25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>
            <a:extLst>
              <a:ext uri="{FF2B5EF4-FFF2-40B4-BE49-F238E27FC236}">
                <a16:creationId xmlns:a16="http://schemas.microsoft.com/office/drawing/2014/main" id="{81F345B7-EE52-46DA-AA3D-AE4C6FB0946C}"/>
              </a:ext>
            </a:extLst>
          </p:cNvPr>
          <p:cNvSpPr txBox="1"/>
          <p:nvPr/>
        </p:nvSpPr>
        <p:spPr>
          <a:xfrm>
            <a:off x="380029" y="910156"/>
            <a:ext cx="11530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dirty="0"/>
              <a:t>Europejski Fundusz Rolny na rzecz Rozwoju Obszarów Wiejskich: Europa inwestująca w obszary wiejskie.</a:t>
            </a:r>
          </a:p>
          <a:p>
            <a:pPr algn="ctr"/>
            <a:r>
              <a:rPr lang="pl-PL" sz="1200" dirty="0"/>
              <a:t>Zostań partnerem KSOW, wypełnij formularz zgłoszeniowy na www.ksow.pl</a:t>
            </a:r>
          </a:p>
        </p:txBody>
      </p:sp>
      <p:pic>
        <p:nvPicPr>
          <p:cNvPr id="6" name="Obraz 4" descr="logo">
            <a:extLst>
              <a:ext uri="{FF2B5EF4-FFF2-40B4-BE49-F238E27FC236}">
                <a16:creationId xmlns:a16="http://schemas.microsoft.com/office/drawing/2014/main" id="{D4004796-0750-429B-8FD0-9C94CE1E0E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641" y="254258"/>
            <a:ext cx="86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raz 5" descr="ksow">
            <a:extLst>
              <a:ext uri="{FF2B5EF4-FFF2-40B4-BE49-F238E27FC236}">
                <a16:creationId xmlns:a16="http://schemas.microsoft.com/office/drawing/2014/main" id="{08E1BCC2-1E4C-4941-9420-B3E69E0436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751" y="249916"/>
            <a:ext cx="14976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raz 6" descr="PROW-2014-20_301146529b">
            <a:extLst>
              <a:ext uri="{FF2B5EF4-FFF2-40B4-BE49-F238E27FC236}">
                <a16:creationId xmlns:a16="http://schemas.microsoft.com/office/drawing/2014/main" id="{C54DA277-A240-4A7D-B468-62929541EC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618" y="249916"/>
            <a:ext cx="886154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ytuł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10" name="Symbol zastępczy zawartości 9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pl-PL" sz="2400" b="1" dirty="0"/>
              <a:t>LEADER/ RLKS – Działanie 19. Programu Rozwoju Obszarów Wiejskich na lata 2014-2020,</a:t>
            </a:r>
          </a:p>
          <a:p>
            <a:pPr lvl="0"/>
            <a:r>
              <a:rPr lang="pl-PL" sz="2400" dirty="0"/>
              <a:t>forma prawna „specjalne stowarzyszenie”</a:t>
            </a:r>
          </a:p>
          <a:p>
            <a:pPr lvl="0"/>
            <a:r>
              <a:rPr lang="pl-PL" sz="2400" b="1" dirty="0"/>
              <a:t>338 LSR złożonych, w tym:</a:t>
            </a:r>
          </a:p>
          <a:p>
            <a:pPr lvl="1"/>
            <a:r>
              <a:rPr lang="pl-PL" sz="1600" dirty="0"/>
              <a:t>300 LSR zakładających współfinansowanie z EFRROW, w tym:</a:t>
            </a:r>
          </a:p>
          <a:p>
            <a:pPr lvl="2"/>
            <a:r>
              <a:rPr lang="pl-PL" sz="2400" dirty="0"/>
              <a:t>256 LSR zakładających współfinansowanie tylko z EFRROW</a:t>
            </a:r>
          </a:p>
          <a:p>
            <a:pPr lvl="0"/>
            <a:r>
              <a:rPr lang="pl-PL" sz="2400" b="1" dirty="0"/>
              <a:t>323 LSR wybranych, w tym:</a:t>
            </a:r>
          </a:p>
          <a:p>
            <a:pPr lvl="1"/>
            <a:r>
              <a:rPr lang="pl-PL" sz="1600" dirty="0"/>
              <a:t>292 LSR z EFFROW, w tym:</a:t>
            </a:r>
          </a:p>
          <a:p>
            <a:pPr lvl="2"/>
            <a:r>
              <a:rPr lang="pl-PL" sz="2400" dirty="0"/>
              <a:t>249 LSR tylko z EFRROW</a:t>
            </a:r>
          </a:p>
          <a:p>
            <a:pPr lvl="2"/>
            <a:r>
              <a:rPr lang="pl-PL" sz="2400" dirty="0"/>
              <a:t>13 LSR z EFRROW i EFMR</a:t>
            </a:r>
          </a:p>
          <a:p>
            <a:pPr lvl="2"/>
            <a:r>
              <a:rPr lang="pl-PL" sz="2400" dirty="0"/>
              <a:t>29  LSR z EFRROW, EFS i EFRR</a:t>
            </a:r>
          </a:p>
          <a:p>
            <a:pPr lvl="2"/>
            <a:r>
              <a:rPr lang="pl-PL" sz="2400" dirty="0"/>
              <a:t>1 LSR z EFRROW, EFS, EFRR i EFMR</a:t>
            </a:r>
          </a:p>
          <a:p>
            <a:pPr marL="0" indent="0">
              <a:buNone/>
            </a:pP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7317235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865" y="33867"/>
            <a:ext cx="6790267" cy="6790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3495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le tekstowe 4">
            <a:extLst>
              <a:ext uri="{FF2B5EF4-FFF2-40B4-BE49-F238E27FC236}">
                <a16:creationId xmlns:a16="http://schemas.microsoft.com/office/drawing/2014/main" id="{81F345B7-EE52-46DA-AA3D-AE4C6FB0946C}"/>
              </a:ext>
            </a:extLst>
          </p:cNvPr>
          <p:cNvSpPr txBox="1"/>
          <p:nvPr/>
        </p:nvSpPr>
        <p:spPr>
          <a:xfrm>
            <a:off x="380029" y="910156"/>
            <a:ext cx="115309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200" dirty="0"/>
              <a:t>Europejski Fundusz Rolny na rzecz Rozwoju Obszarów Wiejskich: Europa inwestująca w obszary wiejskie.</a:t>
            </a:r>
          </a:p>
          <a:p>
            <a:pPr algn="ctr"/>
            <a:r>
              <a:rPr lang="pl-PL" sz="1200" dirty="0"/>
              <a:t>Zostań partnerem KSOW, wypełnij formularz zgłoszeniowy na www.ksow.pl</a:t>
            </a:r>
          </a:p>
        </p:txBody>
      </p:sp>
      <p:pic>
        <p:nvPicPr>
          <p:cNvPr id="6" name="Obraz 4" descr="logo">
            <a:extLst>
              <a:ext uri="{FF2B5EF4-FFF2-40B4-BE49-F238E27FC236}">
                <a16:creationId xmlns:a16="http://schemas.microsoft.com/office/drawing/2014/main" id="{D4004796-0750-429B-8FD0-9C94CE1E0E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5641" y="254258"/>
            <a:ext cx="864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raz 5" descr="ksow">
            <a:extLst>
              <a:ext uri="{FF2B5EF4-FFF2-40B4-BE49-F238E27FC236}">
                <a16:creationId xmlns:a16="http://schemas.microsoft.com/office/drawing/2014/main" id="{08E1BCC2-1E4C-4941-9420-B3E69E0436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751" y="249916"/>
            <a:ext cx="14976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Obraz 6" descr="PROW-2014-20_301146529b">
            <a:extLst>
              <a:ext uri="{FF2B5EF4-FFF2-40B4-BE49-F238E27FC236}">
                <a16:creationId xmlns:a16="http://schemas.microsoft.com/office/drawing/2014/main" id="{C54DA277-A240-4A7D-B468-62929541EC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4618" y="249916"/>
            <a:ext cx="886154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ytuł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10" name="Symbol zastępczy zawartości 9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pl-PL" sz="2400" b="1" dirty="0"/>
              <a:t>LEADER/ RLKS – Działanie 19. Programu Rozwoju Obszarów Wiejskich na lata 2014-2020,</a:t>
            </a:r>
          </a:p>
          <a:p>
            <a:pPr lvl="0"/>
            <a:endParaRPr lang="pl-PL" sz="2600" b="1" dirty="0"/>
          </a:p>
          <a:p>
            <a:pPr lvl="0"/>
            <a:r>
              <a:rPr lang="pl-PL" sz="2600" b="1" dirty="0"/>
              <a:t>Łączny limit w umowach ramowych w ramach poddziałania 19.2:</a:t>
            </a:r>
          </a:p>
          <a:p>
            <a:pPr marL="0" lvl="0" indent="0">
              <a:buNone/>
            </a:pPr>
            <a:r>
              <a:rPr lang="pl-PL" sz="2600" dirty="0"/>
              <a:t>   </a:t>
            </a:r>
            <a:r>
              <a:rPr lang="pl-PL" sz="2600" u="sng" dirty="0"/>
              <a:t>575 442 834 euro</a:t>
            </a:r>
          </a:p>
          <a:p>
            <a:pPr marL="0" lvl="0" indent="0">
              <a:buNone/>
            </a:pPr>
            <a:r>
              <a:rPr lang="pl-PL" sz="2600" dirty="0"/>
              <a:t>   </a:t>
            </a:r>
            <a:r>
              <a:rPr lang="pl-PL" sz="2600" u="sng" dirty="0"/>
              <a:t>2 416 859 904 zł (4,2zł/euro)</a:t>
            </a:r>
          </a:p>
          <a:p>
            <a:pPr lvl="0"/>
            <a:r>
              <a:rPr lang="pl-PL" sz="2600" b="1" dirty="0"/>
              <a:t>Wykorzystanie limitu:</a:t>
            </a:r>
          </a:p>
          <a:p>
            <a:pPr lvl="1"/>
            <a:r>
              <a:rPr lang="pl-PL" sz="2300" dirty="0"/>
              <a:t>Podpisane umowy: 1 555 945 372 zł (66,6%)</a:t>
            </a:r>
          </a:p>
          <a:p>
            <a:pPr lvl="1"/>
            <a:r>
              <a:rPr lang="pl-PL" sz="2300" dirty="0"/>
              <a:t>Wnioski o płatność:   1 118 142 272 zł (44,5%)</a:t>
            </a:r>
          </a:p>
          <a:p>
            <a:pPr lvl="1"/>
            <a:r>
              <a:rPr lang="pl-PL" sz="2300" dirty="0"/>
              <a:t>Zrealizowane płatności: 964 187 434 </a:t>
            </a:r>
            <a:r>
              <a:rPr lang="pl-PL" sz="2300"/>
              <a:t>zł (41,5%)</a:t>
            </a:r>
            <a:endParaRPr lang="pl-PL" sz="2300" dirty="0"/>
          </a:p>
          <a:p>
            <a:pPr marL="0" indent="0">
              <a:buNone/>
            </a:pP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2836411176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1F15AE1149BBEA48BBF67244FB2184E6" ma:contentTypeVersion="13" ma:contentTypeDescription="Utwórz nowy dokument." ma:contentTypeScope="" ma:versionID="3b5489d43d9dd6ca02c2de4f96937517">
  <xsd:schema xmlns:xsd="http://www.w3.org/2001/XMLSchema" xmlns:xs="http://www.w3.org/2001/XMLSchema" xmlns:p="http://schemas.microsoft.com/office/2006/metadata/properties" xmlns:ns3="2f2a0d2b-1bfa-49ee-953f-5b1f3ec41016" xmlns:ns4="6ff1ac70-4c6a-44d1-9aad-978986c98eb6" targetNamespace="http://schemas.microsoft.com/office/2006/metadata/properties" ma:root="true" ma:fieldsID="2788b5aa9804d356d58277804f39b7e7" ns3:_="" ns4:_="">
    <xsd:import namespace="2f2a0d2b-1bfa-49ee-953f-5b1f3ec41016"/>
    <xsd:import namespace="6ff1ac70-4c6a-44d1-9aad-978986c98eb6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3:LastSharedByUser" minOccurs="0"/>
                <xsd:element ref="ns3:LastSharedByTim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a0d2b-1bfa-49ee-953f-5b1f3ec4101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Udostępnianie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Udostępnione dla — szczegóły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krót wskazówki dotyczącej udostępniania" ma:description="" ma:hidden="true" ma:internalName="SharingHintHash" ma:readOnly="true">
      <xsd:simpleType>
        <xsd:restriction base="dms:Text"/>
      </xsd:simpleType>
    </xsd:element>
    <xsd:element name="LastSharedByUser" ma:index="11" nillable="true" ma:displayName="Ostatnio udostępniane według użytkownika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Ostatnio udostępniane według czasu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f1ac70-4c6a-44d1-9aad-978986c98e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7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zawartości"/>
        <xsd:element ref="dc:title" minOccurs="0" maxOccurs="1" ma:index="4" ma:displayName="Tytuł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9CCBA46-9DF8-43DE-8E53-293D482DB5E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2a0d2b-1bfa-49ee-953f-5b1f3ec41016"/>
    <ds:schemaRef ds:uri="6ff1ac70-4c6a-44d1-9aad-978986c98e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F0079C6-4097-4446-A459-056E26493F2B}">
  <ds:schemaRefs>
    <ds:schemaRef ds:uri="6ff1ac70-4c6a-44d1-9aad-978986c98eb6"/>
    <ds:schemaRef ds:uri="2f2a0d2b-1bfa-49ee-953f-5b1f3ec41016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40220B7C-E4FF-4105-8F40-53B06843700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665</TotalTime>
  <Words>945</Words>
  <Application>Microsoft Office PowerPoint</Application>
  <PresentationFormat>Panoramiczny</PresentationFormat>
  <Paragraphs>121</Paragraphs>
  <Slides>14</Slides>
  <Notes>0</Notes>
  <HiddenSlides>0</HiddenSlides>
  <MMClips>0</MMClips>
  <ScaleCrop>false</ScaleCrop>
  <HeadingPairs>
    <vt:vector size="8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Osadzone serwery OLE</vt:lpstr>
      </vt:variant>
      <vt:variant>
        <vt:i4>1</vt:i4>
      </vt:variant>
      <vt:variant>
        <vt:lpstr>Tytuły slajdów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Tw Cen MT</vt:lpstr>
      <vt:lpstr>Motyw pakietu Office</vt:lpstr>
      <vt:lpstr>Arkusz</vt:lpstr>
      <vt:lpstr>Aktualny stan wdrażania podejścia LEADER  w okresie 2014-2020 oraz kierunki rozwoju RLKS  w perspektywie 2021-2027.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% postęp wdrażania LSR w PROW 14-20 (porównanie z PROW 2007-2013  wg czasu pozostałego do końca realizacji programów)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Kodeks pracy dla zarządzających organizacją pozarządową.</dc:title>
  <dc:creator>Piotr Sadłocha</dc:creator>
  <cp:lastModifiedBy>Piotr Sadłocha</cp:lastModifiedBy>
  <cp:revision>64</cp:revision>
  <cp:lastPrinted>2019-09-30T10:36:30Z</cp:lastPrinted>
  <dcterms:created xsi:type="dcterms:W3CDTF">2018-06-19T11:46:31Z</dcterms:created>
  <dcterms:modified xsi:type="dcterms:W3CDTF">2019-10-08T09:57:21Z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0x0101001F15AE1149BBEA48BBF67244FB2184E6</vt:lpwstr>
  </property>
</Properties>
</file>